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6AE05-3F8C-4502-97DE-28727998EDA4}" v="1" dt="2020-12-11T15:29:24.7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23491" y="2302891"/>
            <a:ext cx="4661535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90844"/>
            <a:ext cx="12192000" cy="434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25184"/>
            <a:ext cx="12192000" cy="433070"/>
          </a:xfrm>
          <a:custGeom>
            <a:avLst/>
            <a:gdLst/>
            <a:ahLst/>
            <a:cxnLst/>
            <a:rect l="l" t="t" r="r" b="b"/>
            <a:pathLst>
              <a:path w="12192000" h="433070">
                <a:moveTo>
                  <a:pt x="0" y="432815"/>
                </a:moveTo>
                <a:lnTo>
                  <a:pt x="12192000" y="432815"/>
                </a:lnTo>
                <a:lnTo>
                  <a:pt x="121920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B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89714" cy="285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20040"/>
            <a:ext cx="12192000" cy="113030"/>
          </a:xfrm>
          <a:custGeom>
            <a:avLst/>
            <a:gdLst/>
            <a:ahLst/>
            <a:cxnLst/>
            <a:rect l="l" t="t" r="r" b="b"/>
            <a:pathLst>
              <a:path w="12192000" h="113029">
                <a:moveTo>
                  <a:pt x="0" y="0"/>
                </a:moveTo>
                <a:lnTo>
                  <a:pt x="0" y="112776"/>
                </a:lnTo>
                <a:lnTo>
                  <a:pt x="12192000" y="112776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9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520" y="684733"/>
            <a:ext cx="750189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1192" y="1621916"/>
            <a:ext cx="861949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52291" y="6593763"/>
            <a:ext cx="651255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7080" y="6583400"/>
            <a:ext cx="163068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58320" y="6575552"/>
            <a:ext cx="21335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is.usmc.mil/rmks/cros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ortal.secnav.navy.mil/orgs/DUSNM/DONAA/DRM/Records-and-Information-Management/Approved%20Record%20Schedules/Forms/AllItems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is.usmc.mil/rmks/cros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is.usmc.mil/sites/rmks/CROS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dela.ashe.ctr@usmc.mil" TargetMode="External"/><Relationship Id="rId3" Type="http://schemas.openxmlformats.org/officeDocument/2006/relationships/hyperlink" Target="mailto:derrick.terry@usmc.mil" TargetMode="External"/><Relationship Id="rId7" Type="http://schemas.openxmlformats.org/officeDocument/2006/relationships/hyperlink" Target="mailto:andrew.l.vancorbach@usmc.mil" TargetMode="External"/><Relationship Id="rId12" Type="http://schemas.openxmlformats.org/officeDocument/2006/relationships/image" Target="../media/image44.jpg"/><Relationship Id="rId2" Type="http://schemas.openxmlformats.org/officeDocument/2006/relationships/hyperlink" Target="mailto:david.spenner@usmc.m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ira.ortizvelez.ctr@usmc.mil" TargetMode="External"/><Relationship Id="rId11" Type="http://schemas.openxmlformats.org/officeDocument/2006/relationships/image" Target="../media/image43.png"/><Relationship Id="rId5" Type="http://schemas.openxmlformats.org/officeDocument/2006/relationships/hyperlink" Target="mailto:talia.bastien.ctr@usmc.mil" TargetMode="External"/><Relationship Id="rId10" Type="http://schemas.openxmlformats.org/officeDocument/2006/relationships/hyperlink" Target="https://eis.usmc.mil/sites/rmks/CROSS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smb_hqmc_rm_outreach@usmc.m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992495"/>
            <a:chOff x="0" y="0"/>
            <a:chExt cx="12192000" cy="5992495"/>
          </a:xfrm>
        </p:grpSpPr>
        <p:sp>
          <p:nvSpPr>
            <p:cNvPr id="3" name="object 3"/>
            <p:cNvSpPr/>
            <p:nvPr/>
          </p:nvSpPr>
          <p:spPr>
            <a:xfrm>
              <a:off x="0" y="432816"/>
              <a:ext cx="12192000" cy="55595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2816"/>
              <a:ext cx="12192000" cy="5560060"/>
            </a:xfrm>
            <a:custGeom>
              <a:avLst/>
              <a:gdLst/>
              <a:ahLst/>
              <a:cxnLst/>
              <a:rect l="l" t="t" r="r" b="b"/>
              <a:pathLst>
                <a:path w="12192000" h="5560060">
                  <a:moveTo>
                    <a:pt x="12192000" y="0"/>
                  </a:moveTo>
                  <a:lnTo>
                    <a:pt x="0" y="0"/>
                  </a:lnTo>
                  <a:lnTo>
                    <a:pt x="0" y="5559552"/>
                  </a:lnTo>
                  <a:lnTo>
                    <a:pt x="12192000" y="55595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3423" rIns="0" bIns="0" rtlCol="0">
            <a:spAutoFit/>
          </a:bodyPr>
          <a:lstStyle/>
          <a:p>
            <a:pPr marL="2329180" marR="5080">
              <a:lnSpc>
                <a:spcPts val="6120"/>
              </a:lnSpc>
              <a:spcBef>
                <a:spcPts val="1205"/>
              </a:spcBef>
            </a:pPr>
            <a:r>
              <a:rPr sz="6000" b="1" spc="-40" dirty="0">
                <a:latin typeface="Times New Roman"/>
                <a:cs typeface="Times New Roman"/>
              </a:rPr>
              <a:t>USMC</a:t>
            </a:r>
            <a:r>
              <a:rPr sz="6000" b="1" spc="-160" dirty="0">
                <a:latin typeface="Times New Roman"/>
                <a:cs typeface="Times New Roman"/>
              </a:rPr>
              <a:t> </a:t>
            </a:r>
            <a:r>
              <a:rPr sz="6000" b="1" spc="-45" dirty="0">
                <a:latin typeface="Times New Roman"/>
                <a:cs typeface="Times New Roman"/>
              </a:rPr>
              <a:t>Records  Management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307" y="3830688"/>
            <a:ext cx="528891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4580" algn="l"/>
              </a:tabLst>
            </a:pPr>
            <a:r>
              <a:rPr sz="2400" b="1" spc="165" dirty="0">
                <a:latin typeface="Times New Roman"/>
                <a:cs typeface="Times New Roman"/>
              </a:rPr>
              <a:t>EVERYONE’</a:t>
            </a:r>
            <a:r>
              <a:rPr sz="2400" b="1" spc="-3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	</a:t>
            </a:r>
            <a:r>
              <a:rPr sz="2400" b="1" spc="180" dirty="0">
                <a:latin typeface="Times New Roman"/>
                <a:cs typeface="Times New Roman"/>
              </a:rPr>
              <a:t>RESPONSIBILITY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6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600" spc="-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600" spc="-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6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600" spc="-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6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6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1600" spc="-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9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SEPTEMBER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16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sz="16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sz="16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791" y="1168908"/>
            <a:ext cx="4168140" cy="4169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7266" y="1483613"/>
            <a:ext cx="5777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0790" algn="l"/>
                <a:tab pos="1888489" algn="l"/>
                <a:tab pos="3245485" algn="l"/>
                <a:tab pos="4681220" algn="l"/>
                <a:tab pos="5185410" algn="l"/>
              </a:tabLst>
            </a:pPr>
            <a:r>
              <a:rPr sz="2200" spc="-35" dirty="0">
                <a:latin typeface="Cambria"/>
                <a:cs typeface="Cambria"/>
              </a:rPr>
              <a:t>R</a:t>
            </a:r>
            <a:r>
              <a:rPr sz="2200" spc="-5" dirty="0">
                <a:latin typeface="Cambria"/>
                <a:cs typeface="Cambria"/>
              </a:rPr>
              <a:t>eco</a:t>
            </a:r>
            <a:r>
              <a:rPr sz="2200" spc="-40" dirty="0">
                <a:latin typeface="Cambria"/>
                <a:cs typeface="Cambria"/>
              </a:rPr>
              <a:t>r</a:t>
            </a:r>
            <a:r>
              <a:rPr sz="2200" dirty="0">
                <a:latin typeface="Cambria"/>
                <a:cs typeface="Cambria"/>
              </a:rPr>
              <a:t>d</a:t>
            </a:r>
            <a:r>
              <a:rPr sz="2200" spc="-5" dirty="0">
                <a:latin typeface="Cambria"/>
                <a:cs typeface="Cambria"/>
              </a:rPr>
              <a:t>s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10" dirty="0">
                <a:latin typeface="Cambria"/>
                <a:cs typeface="Cambria"/>
              </a:rPr>
              <a:t>a</a:t>
            </a:r>
            <a:r>
              <a:rPr sz="2200" spc="-30" dirty="0">
                <a:latin typeface="Cambria"/>
                <a:cs typeface="Cambria"/>
              </a:rPr>
              <a:t>r</a:t>
            </a:r>
            <a:r>
              <a:rPr sz="2200" spc="-5" dirty="0">
                <a:latin typeface="Cambria"/>
                <a:cs typeface="Cambria"/>
              </a:rPr>
              <a:t>e</a:t>
            </a:r>
            <a:r>
              <a:rPr sz="2200" dirty="0">
                <a:latin typeface="Cambria"/>
                <a:cs typeface="Cambria"/>
              </a:rPr>
              <a:t>	m</a:t>
            </a:r>
            <a:r>
              <a:rPr sz="2200" spc="-10" dirty="0">
                <a:latin typeface="Cambria"/>
                <a:cs typeface="Cambria"/>
              </a:rPr>
              <a:t>a</a:t>
            </a:r>
            <a:r>
              <a:rPr sz="2200" spc="-5" dirty="0">
                <a:latin typeface="Cambria"/>
                <a:cs typeface="Cambria"/>
              </a:rPr>
              <a:t>n</a:t>
            </a:r>
            <a:r>
              <a:rPr sz="2200" spc="-10" dirty="0">
                <a:latin typeface="Cambria"/>
                <a:cs typeface="Cambria"/>
              </a:rPr>
              <a:t>age</a:t>
            </a:r>
            <a:r>
              <a:rPr sz="2200" spc="-5" dirty="0">
                <a:latin typeface="Cambria"/>
                <a:cs typeface="Cambria"/>
              </a:rPr>
              <a:t>d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10" dirty="0">
                <a:latin typeface="Cambria"/>
                <a:cs typeface="Cambria"/>
              </a:rPr>
              <a:t>a</a:t>
            </a:r>
            <a:r>
              <a:rPr sz="2200" dirty="0">
                <a:latin typeface="Cambria"/>
                <a:cs typeface="Cambria"/>
              </a:rPr>
              <a:t>c</a:t>
            </a:r>
            <a:r>
              <a:rPr sz="2200" spc="-5" dirty="0">
                <a:latin typeface="Cambria"/>
                <a:cs typeface="Cambria"/>
              </a:rPr>
              <a:t>co</a:t>
            </a:r>
            <a:r>
              <a:rPr sz="2200" spc="-40" dirty="0">
                <a:latin typeface="Cambria"/>
                <a:cs typeface="Cambria"/>
              </a:rPr>
              <a:t>r</a:t>
            </a:r>
            <a:r>
              <a:rPr sz="2200" spc="-5" dirty="0">
                <a:latin typeface="Cambria"/>
                <a:cs typeface="Cambria"/>
              </a:rPr>
              <a:t>d</a:t>
            </a:r>
            <a:r>
              <a:rPr sz="2200" dirty="0">
                <a:latin typeface="Cambria"/>
                <a:cs typeface="Cambria"/>
              </a:rPr>
              <a:t>in</a:t>
            </a:r>
            <a:r>
              <a:rPr sz="2200" spc="-5" dirty="0">
                <a:latin typeface="Cambria"/>
                <a:cs typeface="Cambria"/>
              </a:rPr>
              <a:t>g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30" dirty="0">
                <a:latin typeface="Cambria"/>
                <a:cs typeface="Cambria"/>
              </a:rPr>
              <a:t>t</a:t>
            </a:r>
            <a:r>
              <a:rPr sz="2200" spc="-5" dirty="0">
                <a:latin typeface="Cambria"/>
                <a:cs typeface="Cambria"/>
              </a:rPr>
              <a:t>o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5" dirty="0">
                <a:latin typeface="Cambria"/>
                <a:cs typeface="Cambria"/>
              </a:rPr>
              <a:t>t</a:t>
            </a:r>
            <a:r>
              <a:rPr sz="2200" spc="-5" dirty="0">
                <a:latin typeface="Cambria"/>
                <a:cs typeface="Cambria"/>
              </a:rPr>
              <a:t>heir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7266" y="1818893"/>
            <a:ext cx="577977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mbria"/>
                <a:cs typeface="Cambria"/>
              </a:rPr>
              <a:t>lifecycle</a:t>
            </a:r>
            <a:r>
              <a:rPr sz="2200" spc="-15" dirty="0">
                <a:latin typeface="Cambria"/>
                <a:cs typeface="Cambria"/>
              </a:rPr>
              <a:t>. </a:t>
            </a:r>
            <a:r>
              <a:rPr sz="2200" spc="-10" dirty="0">
                <a:latin typeface="Cambria"/>
                <a:cs typeface="Cambria"/>
              </a:rPr>
              <a:t>Organizations create </a:t>
            </a:r>
            <a:r>
              <a:rPr sz="2200" spc="-5" dirty="0">
                <a:latin typeface="Cambria"/>
                <a:cs typeface="Cambria"/>
              </a:rPr>
              <a:t>documents in  their </a:t>
            </a:r>
            <a:r>
              <a:rPr sz="2200" spc="-15" dirty="0">
                <a:latin typeface="Cambria"/>
                <a:cs typeface="Cambria"/>
              </a:rPr>
              <a:t>day </a:t>
            </a:r>
            <a:r>
              <a:rPr sz="2200" spc="-10" dirty="0">
                <a:latin typeface="Cambria"/>
                <a:cs typeface="Cambria"/>
              </a:rPr>
              <a:t>to </a:t>
            </a:r>
            <a:r>
              <a:rPr sz="2200" spc="-20" dirty="0">
                <a:latin typeface="Cambria"/>
                <a:cs typeface="Cambria"/>
              </a:rPr>
              <a:t>day </a:t>
            </a:r>
            <a:r>
              <a:rPr sz="2200" spc="-5" dirty="0">
                <a:latin typeface="Cambria"/>
                <a:cs typeface="Cambria"/>
              </a:rPr>
              <a:t>functions. Documents </a:t>
            </a:r>
            <a:r>
              <a:rPr sz="2200" spc="-15" dirty="0">
                <a:latin typeface="Cambria"/>
                <a:cs typeface="Cambria"/>
              </a:rPr>
              <a:t>are  </a:t>
            </a:r>
            <a:r>
              <a:rPr sz="2200" spc="-5" dirty="0">
                <a:latin typeface="Cambria"/>
                <a:cs typeface="Cambria"/>
              </a:rPr>
              <a:t>modified, updated, or </a:t>
            </a:r>
            <a:r>
              <a:rPr sz="2200" spc="-20" dirty="0">
                <a:latin typeface="Cambria"/>
                <a:cs typeface="Cambria"/>
              </a:rPr>
              <a:t>moved </a:t>
            </a:r>
            <a:r>
              <a:rPr sz="2200" spc="-10" dirty="0">
                <a:latin typeface="Cambria"/>
                <a:cs typeface="Cambria"/>
              </a:rPr>
              <a:t>across </a:t>
            </a:r>
            <a:r>
              <a:rPr sz="2200" spc="-5" dirty="0">
                <a:latin typeface="Cambria"/>
                <a:cs typeface="Cambria"/>
              </a:rPr>
              <a:t>the  </a:t>
            </a:r>
            <a:r>
              <a:rPr sz="2200" spc="-10" dirty="0">
                <a:latin typeface="Cambria"/>
                <a:cs typeface="Cambria"/>
              </a:rPr>
              <a:t>organization(s)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allow </a:t>
            </a:r>
            <a:r>
              <a:rPr sz="2200" spc="-15" dirty="0">
                <a:latin typeface="Cambria"/>
                <a:cs typeface="Cambria"/>
              </a:rPr>
              <a:t>for collaborative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input.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7266" y="3282188"/>
            <a:ext cx="577850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mbria"/>
                <a:cs typeface="Cambria"/>
              </a:rPr>
              <a:t>Once a document is </a:t>
            </a:r>
            <a:r>
              <a:rPr sz="2200" b="1" spc="-5" dirty="0">
                <a:latin typeface="Cambria"/>
                <a:cs typeface="Cambria"/>
              </a:rPr>
              <a:t>finalized</a:t>
            </a:r>
            <a:r>
              <a:rPr sz="2200" spc="-5" dirty="0">
                <a:latin typeface="Cambria"/>
                <a:cs typeface="Cambria"/>
              </a:rPr>
              <a:t>, it is declared </a:t>
            </a:r>
            <a:r>
              <a:rPr sz="2200" dirty="0">
                <a:latin typeface="Cambria"/>
                <a:cs typeface="Cambria"/>
              </a:rPr>
              <a:t>as  </a:t>
            </a:r>
            <a:r>
              <a:rPr sz="2200" spc="-10" dirty="0">
                <a:latin typeface="Cambria"/>
                <a:cs typeface="Cambria"/>
              </a:rPr>
              <a:t>an </a:t>
            </a:r>
            <a:r>
              <a:rPr sz="2200" spc="-5" dirty="0">
                <a:latin typeface="Cambria"/>
                <a:cs typeface="Cambria"/>
              </a:rPr>
              <a:t>official </a:t>
            </a:r>
            <a:r>
              <a:rPr sz="2200" spc="-15" dirty="0">
                <a:latin typeface="Cambria"/>
                <a:cs typeface="Cambria"/>
              </a:rPr>
              <a:t>record </a:t>
            </a:r>
            <a:r>
              <a:rPr sz="2200" spc="-5" dirty="0">
                <a:latin typeface="Cambria"/>
                <a:cs typeface="Cambria"/>
              </a:rPr>
              <a:t>and </a:t>
            </a:r>
            <a:r>
              <a:rPr sz="2200" spc="-10" dirty="0">
                <a:latin typeface="Cambria"/>
                <a:cs typeface="Cambria"/>
              </a:rPr>
              <a:t>retained </a:t>
            </a:r>
            <a:r>
              <a:rPr sz="2200" spc="-5" dirty="0">
                <a:latin typeface="Cambria"/>
                <a:cs typeface="Cambria"/>
              </a:rPr>
              <a:t>according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its  </a:t>
            </a:r>
            <a:r>
              <a:rPr sz="2200" spc="-10" dirty="0">
                <a:latin typeface="Cambria"/>
                <a:cs typeface="Cambria"/>
              </a:rPr>
              <a:t>appropriate </a:t>
            </a:r>
            <a:r>
              <a:rPr sz="2200" spc="-5" dirty="0">
                <a:latin typeface="Cambria"/>
                <a:cs typeface="Cambria"/>
              </a:rPr>
              <a:t>disposition </a:t>
            </a:r>
            <a:r>
              <a:rPr sz="2200" dirty="0">
                <a:latin typeface="Cambria"/>
                <a:cs typeface="Cambria"/>
              </a:rPr>
              <a:t>schedule. In </a:t>
            </a:r>
            <a:r>
              <a:rPr sz="2200" spc="-5" dirty="0">
                <a:latin typeface="Cambria"/>
                <a:cs typeface="Cambria"/>
              </a:rPr>
              <a:t>the final  stages of a </a:t>
            </a:r>
            <a:r>
              <a:rPr sz="2200" spc="-10" dirty="0">
                <a:latin typeface="Cambria"/>
                <a:cs typeface="Cambria"/>
              </a:rPr>
              <a:t>record’s lifecycle, </a:t>
            </a:r>
            <a:r>
              <a:rPr sz="2200" dirty="0">
                <a:latin typeface="Cambria"/>
                <a:cs typeface="Cambria"/>
              </a:rPr>
              <a:t>it </a:t>
            </a:r>
            <a:r>
              <a:rPr sz="2200" spc="-5" dirty="0">
                <a:latin typeface="Cambria"/>
                <a:cs typeface="Cambria"/>
              </a:rPr>
              <a:t>is </a:t>
            </a:r>
            <a:r>
              <a:rPr sz="2200" dirty="0">
                <a:latin typeface="Cambria"/>
                <a:cs typeface="Cambria"/>
              </a:rPr>
              <a:t>either  </a:t>
            </a:r>
            <a:r>
              <a:rPr sz="2200" spc="-15" dirty="0">
                <a:latin typeface="Cambria"/>
                <a:cs typeface="Cambria"/>
              </a:rPr>
              <a:t>destroyed</a:t>
            </a:r>
            <a:r>
              <a:rPr sz="2200" spc="2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or</a:t>
            </a:r>
            <a:r>
              <a:rPr sz="2200" spc="2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sent</a:t>
            </a:r>
            <a:r>
              <a:rPr sz="2200" spc="28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to</a:t>
            </a:r>
            <a:r>
              <a:rPr sz="2200" spc="2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the</a:t>
            </a:r>
            <a:r>
              <a:rPr sz="2200" spc="28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National</a:t>
            </a:r>
            <a:r>
              <a:rPr sz="2200" spc="265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Archives</a:t>
            </a:r>
            <a:r>
              <a:rPr sz="2200" spc="29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and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266" y="4958537"/>
            <a:ext cx="577913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5" dirty="0">
                <a:latin typeface="Cambria"/>
                <a:cs typeface="Cambria"/>
              </a:rPr>
              <a:t>Administration </a:t>
            </a:r>
            <a:r>
              <a:rPr sz="2200" spc="-10" dirty="0">
                <a:latin typeface="Cambria"/>
                <a:cs typeface="Cambria"/>
              </a:rPr>
              <a:t>(NARA)</a:t>
            </a:r>
            <a:r>
              <a:rPr sz="2200" spc="21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for </a:t>
            </a:r>
            <a:r>
              <a:rPr sz="2200" spc="-5" dirty="0">
                <a:latin typeface="Cambria"/>
                <a:cs typeface="Cambria"/>
              </a:rPr>
              <a:t>permanent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mbria"/>
                <a:cs typeface="Cambria"/>
              </a:rPr>
              <a:t>retirement/preservation.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7520" y="687781"/>
            <a:ext cx="62007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How </a:t>
            </a:r>
            <a:r>
              <a:rPr sz="4200" spc="-20" dirty="0"/>
              <a:t>are </a:t>
            </a:r>
            <a:r>
              <a:rPr sz="4200" spc="-25" dirty="0"/>
              <a:t>Records</a:t>
            </a:r>
            <a:r>
              <a:rPr sz="4200" spc="-30" dirty="0"/>
              <a:t> </a:t>
            </a:r>
            <a:r>
              <a:rPr sz="4200" spc="-10" dirty="0"/>
              <a:t>Managed?</a:t>
            </a:r>
            <a:endParaRPr sz="4200"/>
          </a:p>
        </p:txBody>
      </p:sp>
      <p:grpSp>
        <p:nvGrpSpPr>
          <p:cNvPr id="7" name="object 7"/>
          <p:cNvGrpSpPr/>
          <p:nvPr/>
        </p:nvGrpSpPr>
        <p:grpSpPr>
          <a:xfrm>
            <a:off x="0" y="304800"/>
            <a:ext cx="12192000" cy="5690870"/>
            <a:chOff x="0" y="304800"/>
            <a:chExt cx="12192000" cy="5690870"/>
          </a:xfrm>
        </p:grpSpPr>
        <p:sp>
          <p:nvSpPr>
            <p:cNvPr id="8" name="object 8"/>
            <p:cNvSpPr/>
            <p:nvPr/>
          </p:nvSpPr>
          <p:spPr>
            <a:xfrm>
              <a:off x="0" y="304800"/>
              <a:ext cx="1805939" cy="1805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39100" y="4815840"/>
              <a:ext cx="4152900" cy="1179830"/>
            </a:xfrm>
            <a:custGeom>
              <a:avLst/>
              <a:gdLst/>
              <a:ahLst/>
              <a:cxnLst/>
              <a:rect l="l" t="t" r="r" b="b"/>
              <a:pathLst>
                <a:path w="4152900" h="1179829">
                  <a:moveTo>
                    <a:pt x="4152900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4152900" y="1179576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F0B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39100" y="3429000"/>
              <a:ext cx="4152900" cy="1362710"/>
            </a:xfrm>
            <a:custGeom>
              <a:avLst/>
              <a:gdLst/>
              <a:ahLst/>
              <a:cxnLst/>
              <a:rect l="l" t="t" r="r" b="b"/>
              <a:pathLst>
                <a:path w="4152900" h="1362710">
                  <a:moveTo>
                    <a:pt x="4152900" y="0"/>
                  </a:moveTo>
                  <a:lnTo>
                    <a:pt x="0" y="0"/>
                  </a:lnTo>
                  <a:lnTo>
                    <a:pt x="0" y="1362456"/>
                  </a:lnTo>
                  <a:lnTo>
                    <a:pt x="4152900" y="1362456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39100" y="2153411"/>
              <a:ext cx="4131945" cy="1249680"/>
            </a:xfrm>
            <a:custGeom>
              <a:avLst/>
              <a:gdLst/>
              <a:ahLst/>
              <a:cxnLst/>
              <a:rect l="l" t="t" r="r" b="b"/>
              <a:pathLst>
                <a:path w="4131945" h="1249679">
                  <a:moveTo>
                    <a:pt x="4131563" y="0"/>
                  </a:moveTo>
                  <a:lnTo>
                    <a:pt x="0" y="0"/>
                  </a:lnTo>
                  <a:lnTo>
                    <a:pt x="0" y="1249680"/>
                  </a:lnTo>
                  <a:lnTo>
                    <a:pt x="4131563" y="1249680"/>
                  </a:lnTo>
                  <a:lnTo>
                    <a:pt x="4131563" y="0"/>
                  </a:lnTo>
                  <a:close/>
                </a:path>
              </a:pathLst>
            </a:custGeom>
            <a:solidFill>
              <a:srgbClr val="F3F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6719" y="595884"/>
              <a:ext cx="4124325" cy="1545590"/>
            </a:xfrm>
            <a:custGeom>
              <a:avLst/>
              <a:gdLst/>
              <a:ahLst/>
              <a:cxnLst/>
              <a:rect l="l" t="t" r="r" b="b"/>
              <a:pathLst>
                <a:path w="4124325" h="1545589">
                  <a:moveTo>
                    <a:pt x="4123944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4123944" y="1545336"/>
                  </a:lnTo>
                  <a:lnTo>
                    <a:pt x="4123944" y="0"/>
                  </a:lnTo>
                  <a:close/>
                </a:path>
              </a:pathLst>
            </a:custGeom>
            <a:solidFill>
              <a:srgbClr val="DFE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29016" y="5145023"/>
              <a:ext cx="1315212" cy="618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82356" y="5160264"/>
              <a:ext cx="1212850" cy="516890"/>
            </a:xfrm>
            <a:custGeom>
              <a:avLst/>
              <a:gdLst/>
              <a:ahLst/>
              <a:cxnLst/>
              <a:rect l="l" t="t" r="r" b="b"/>
              <a:pathLst>
                <a:path w="1212850" h="516889">
                  <a:moveTo>
                    <a:pt x="1027938" y="0"/>
                  </a:moveTo>
                  <a:lnTo>
                    <a:pt x="86106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6"/>
                  </a:lnTo>
                  <a:lnTo>
                    <a:pt x="0" y="430530"/>
                  </a:lnTo>
                  <a:lnTo>
                    <a:pt x="6774" y="464043"/>
                  </a:lnTo>
                  <a:lnTo>
                    <a:pt x="25241" y="491413"/>
                  </a:lnTo>
                  <a:lnTo>
                    <a:pt x="52613" y="509868"/>
                  </a:lnTo>
                  <a:lnTo>
                    <a:pt x="86106" y="516636"/>
                  </a:lnTo>
                  <a:lnTo>
                    <a:pt x="1027938" y="516636"/>
                  </a:lnTo>
                  <a:lnTo>
                    <a:pt x="1061430" y="509868"/>
                  </a:lnTo>
                  <a:lnTo>
                    <a:pt x="1088802" y="491413"/>
                  </a:lnTo>
                  <a:lnTo>
                    <a:pt x="1107269" y="464043"/>
                  </a:lnTo>
                  <a:lnTo>
                    <a:pt x="1114044" y="430530"/>
                  </a:lnTo>
                  <a:lnTo>
                    <a:pt x="1114044" y="215265"/>
                  </a:lnTo>
                  <a:lnTo>
                    <a:pt x="1212723" y="136271"/>
                  </a:lnTo>
                  <a:lnTo>
                    <a:pt x="1114044" y="86106"/>
                  </a:lnTo>
                  <a:lnTo>
                    <a:pt x="1107269" y="52613"/>
                  </a:lnTo>
                  <a:lnTo>
                    <a:pt x="1088802" y="25241"/>
                  </a:lnTo>
                  <a:lnTo>
                    <a:pt x="1061430" y="6774"/>
                  </a:lnTo>
                  <a:lnTo>
                    <a:pt x="1027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2919" y="3726205"/>
              <a:ext cx="1315212" cy="6202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6259" y="3741420"/>
              <a:ext cx="1212850" cy="518159"/>
            </a:xfrm>
            <a:custGeom>
              <a:avLst/>
              <a:gdLst/>
              <a:ahLst/>
              <a:cxnLst/>
              <a:rect l="l" t="t" r="r" b="b"/>
              <a:pathLst>
                <a:path w="1212850" h="518160">
                  <a:moveTo>
                    <a:pt x="1027684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2" y="25272"/>
                  </a:lnTo>
                  <a:lnTo>
                    <a:pt x="6778" y="52720"/>
                  </a:lnTo>
                  <a:lnTo>
                    <a:pt x="0" y="86359"/>
                  </a:lnTo>
                  <a:lnTo>
                    <a:pt x="0" y="431799"/>
                  </a:lnTo>
                  <a:lnTo>
                    <a:pt x="6778" y="465439"/>
                  </a:lnTo>
                  <a:lnTo>
                    <a:pt x="25272" y="492886"/>
                  </a:lnTo>
                  <a:lnTo>
                    <a:pt x="52720" y="511381"/>
                  </a:lnTo>
                  <a:lnTo>
                    <a:pt x="86360" y="518159"/>
                  </a:lnTo>
                  <a:lnTo>
                    <a:pt x="1027684" y="518159"/>
                  </a:lnTo>
                  <a:lnTo>
                    <a:pt x="1061323" y="511381"/>
                  </a:lnTo>
                  <a:lnTo>
                    <a:pt x="1088771" y="492886"/>
                  </a:lnTo>
                  <a:lnTo>
                    <a:pt x="1107265" y="465439"/>
                  </a:lnTo>
                  <a:lnTo>
                    <a:pt x="1114044" y="431799"/>
                  </a:lnTo>
                  <a:lnTo>
                    <a:pt x="1114044" y="215899"/>
                  </a:lnTo>
                  <a:lnTo>
                    <a:pt x="1212723" y="136651"/>
                  </a:lnTo>
                  <a:lnTo>
                    <a:pt x="1114044" y="86359"/>
                  </a:lnTo>
                  <a:lnTo>
                    <a:pt x="1107265" y="52720"/>
                  </a:lnTo>
                  <a:lnTo>
                    <a:pt x="1088771" y="25272"/>
                  </a:lnTo>
                  <a:lnTo>
                    <a:pt x="1061323" y="6778"/>
                  </a:lnTo>
                  <a:lnTo>
                    <a:pt x="1027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22919" y="2531389"/>
              <a:ext cx="1315212" cy="6202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76259" y="2546604"/>
              <a:ext cx="1212850" cy="518159"/>
            </a:xfrm>
            <a:custGeom>
              <a:avLst/>
              <a:gdLst/>
              <a:ahLst/>
              <a:cxnLst/>
              <a:rect l="l" t="t" r="r" b="b"/>
              <a:pathLst>
                <a:path w="1212850" h="518160">
                  <a:moveTo>
                    <a:pt x="1027684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2" y="25273"/>
                  </a:lnTo>
                  <a:lnTo>
                    <a:pt x="6778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2" y="492887"/>
                  </a:lnTo>
                  <a:lnTo>
                    <a:pt x="52720" y="511381"/>
                  </a:lnTo>
                  <a:lnTo>
                    <a:pt x="86360" y="518160"/>
                  </a:lnTo>
                  <a:lnTo>
                    <a:pt x="1027684" y="518160"/>
                  </a:lnTo>
                  <a:lnTo>
                    <a:pt x="1061323" y="511381"/>
                  </a:lnTo>
                  <a:lnTo>
                    <a:pt x="1088771" y="492887"/>
                  </a:lnTo>
                  <a:lnTo>
                    <a:pt x="1107265" y="465439"/>
                  </a:lnTo>
                  <a:lnTo>
                    <a:pt x="1114044" y="431800"/>
                  </a:lnTo>
                  <a:lnTo>
                    <a:pt x="1114044" y="215900"/>
                  </a:lnTo>
                  <a:lnTo>
                    <a:pt x="1212723" y="136652"/>
                  </a:lnTo>
                  <a:lnTo>
                    <a:pt x="1114044" y="86360"/>
                  </a:lnTo>
                  <a:lnTo>
                    <a:pt x="1107265" y="52720"/>
                  </a:lnTo>
                  <a:lnTo>
                    <a:pt x="1088771" y="25273"/>
                  </a:lnTo>
                  <a:lnTo>
                    <a:pt x="1061323" y="6778"/>
                  </a:lnTo>
                  <a:lnTo>
                    <a:pt x="1027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22919" y="1199413"/>
              <a:ext cx="1315212" cy="6202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6259" y="1214627"/>
              <a:ext cx="1212850" cy="518159"/>
            </a:xfrm>
            <a:custGeom>
              <a:avLst/>
              <a:gdLst/>
              <a:ahLst/>
              <a:cxnLst/>
              <a:rect l="l" t="t" r="r" b="b"/>
              <a:pathLst>
                <a:path w="1212850" h="518160">
                  <a:moveTo>
                    <a:pt x="1027684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2" y="25273"/>
                  </a:lnTo>
                  <a:lnTo>
                    <a:pt x="6778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2" y="492887"/>
                  </a:lnTo>
                  <a:lnTo>
                    <a:pt x="52720" y="511381"/>
                  </a:lnTo>
                  <a:lnTo>
                    <a:pt x="86360" y="518160"/>
                  </a:lnTo>
                  <a:lnTo>
                    <a:pt x="1027684" y="518160"/>
                  </a:lnTo>
                  <a:lnTo>
                    <a:pt x="1061323" y="511381"/>
                  </a:lnTo>
                  <a:lnTo>
                    <a:pt x="1088771" y="492887"/>
                  </a:lnTo>
                  <a:lnTo>
                    <a:pt x="1107265" y="465439"/>
                  </a:lnTo>
                  <a:lnTo>
                    <a:pt x="1114044" y="431800"/>
                  </a:lnTo>
                  <a:lnTo>
                    <a:pt x="1114044" y="215900"/>
                  </a:lnTo>
                  <a:lnTo>
                    <a:pt x="1212723" y="136652"/>
                  </a:lnTo>
                  <a:lnTo>
                    <a:pt x="1114044" y="86360"/>
                  </a:lnTo>
                  <a:lnTo>
                    <a:pt x="1107265" y="52720"/>
                  </a:lnTo>
                  <a:lnTo>
                    <a:pt x="1088771" y="25273"/>
                  </a:lnTo>
                  <a:lnTo>
                    <a:pt x="1061323" y="6778"/>
                  </a:lnTo>
                  <a:lnTo>
                    <a:pt x="1027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55123" y="1587982"/>
              <a:ext cx="1317498" cy="40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66731" y="812291"/>
              <a:ext cx="1097280" cy="1108075"/>
            </a:xfrm>
            <a:custGeom>
              <a:avLst/>
              <a:gdLst/>
              <a:ahLst/>
              <a:cxnLst/>
              <a:rect l="l" t="t" r="r" b="b"/>
              <a:pathLst>
                <a:path w="1097279" h="1108075">
                  <a:moveTo>
                    <a:pt x="548640" y="0"/>
                  </a:moveTo>
                  <a:lnTo>
                    <a:pt x="501298" y="2033"/>
                  </a:lnTo>
                  <a:lnTo>
                    <a:pt x="455076" y="8023"/>
                  </a:lnTo>
                  <a:lnTo>
                    <a:pt x="410137" y="17802"/>
                  </a:lnTo>
                  <a:lnTo>
                    <a:pt x="366646" y="31205"/>
                  </a:lnTo>
                  <a:lnTo>
                    <a:pt x="324768" y="48065"/>
                  </a:lnTo>
                  <a:lnTo>
                    <a:pt x="284667" y="68216"/>
                  </a:lnTo>
                  <a:lnTo>
                    <a:pt x="246508" y="91491"/>
                  </a:lnTo>
                  <a:lnTo>
                    <a:pt x="210455" y="117725"/>
                  </a:lnTo>
                  <a:lnTo>
                    <a:pt x="176674" y="146750"/>
                  </a:lnTo>
                  <a:lnTo>
                    <a:pt x="145328" y="178401"/>
                  </a:lnTo>
                  <a:lnTo>
                    <a:pt x="116583" y="212512"/>
                  </a:lnTo>
                  <a:lnTo>
                    <a:pt x="90604" y="248915"/>
                  </a:lnTo>
                  <a:lnTo>
                    <a:pt x="67554" y="287445"/>
                  </a:lnTo>
                  <a:lnTo>
                    <a:pt x="47598" y="327936"/>
                  </a:lnTo>
                  <a:lnTo>
                    <a:pt x="30902" y="370221"/>
                  </a:lnTo>
                  <a:lnTo>
                    <a:pt x="17629" y="414133"/>
                  </a:lnTo>
                  <a:lnTo>
                    <a:pt x="7945" y="459507"/>
                  </a:lnTo>
                  <a:lnTo>
                    <a:pt x="2013" y="506176"/>
                  </a:lnTo>
                  <a:lnTo>
                    <a:pt x="0" y="553974"/>
                  </a:lnTo>
                  <a:lnTo>
                    <a:pt x="2013" y="601771"/>
                  </a:lnTo>
                  <a:lnTo>
                    <a:pt x="7945" y="648440"/>
                  </a:lnTo>
                  <a:lnTo>
                    <a:pt x="17629" y="693814"/>
                  </a:lnTo>
                  <a:lnTo>
                    <a:pt x="30902" y="737726"/>
                  </a:lnTo>
                  <a:lnTo>
                    <a:pt x="47598" y="780011"/>
                  </a:lnTo>
                  <a:lnTo>
                    <a:pt x="67554" y="820502"/>
                  </a:lnTo>
                  <a:lnTo>
                    <a:pt x="90604" y="859032"/>
                  </a:lnTo>
                  <a:lnTo>
                    <a:pt x="116583" y="895435"/>
                  </a:lnTo>
                  <a:lnTo>
                    <a:pt x="145328" y="929546"/>
                  </a:lnTo>
                  <a:lnTo>
                    <a:pt x="176674" y="961197"/>
                  </a:lnTo>
                  <a:lnTo>
                    <a:pt x="210455" y="990222"/>
                  </a:lnTo>
                  <a:lnTo>
                    <a:pt x="246508" y="1016456"/>
                  </a:lnTo>
                  <a:lnTo>
                    <a:pt x="284667" y="1039731"/>
                  </a:lnTo>
                  <a:lnTo>
                    <a:pt x="324768" y="1059882"/>
                  </a:lnTo>
                  <a:lnTo>
                    <a:pt x="366646" y="1076742"/>
                  </a:lnTo>
                  <a:lnTo>
                    <a:pt x="410137" y="1090145"/>
                  </a:lnTo>
                  <a:lnTo>
                    <a:pt x="455076" y="1099924"/>
                  </a:lnTo>
                  <a:lnTo>
                    <a:pt x="501298" y="1105914"/>
                  </a:lnTo>
                  <a:lnTo>
                    <a:pt x="548640" y="1107948"/>
                  </a:lnTo>
                  <a:lnTo>
                    <a:pt x="595981" y="1105914"/>
                  </a:lnTo>
                  <a:lnTo>
                    <a:pt x="642203" y="1099924"/>
                  </a:lnTo>
                  <a:lnTo>
                    <a:pt x="687142" y="1090145"/>
                  </a:lnTo>
                  <a:lnTo>
                    <a:pt x="730633" y="1076742"/>
                  </a:lnTo>
                  <a:lnTo>
                    <a:pt x="772511" y="1059882"/>
                  </a:lnTo>
                  <a:lnTo>
                    <a:pt x="812612" y="1039731"/>
                  </a:lnTo>
                  <a:lnTo>
                    <a:pt x="850771" y="1016456"/>
                  </a:lnTo>
                  <a:lnTo>
                    <a:pt x="886824" y="990222"/>
                  </a:lnTo>
                  <a:lnTo>
                    <a:pt x="920605" y="961197"/>
                  </a:lnTo>
                  <a:lnTo>
                    <a:pt x="951951" y="929546"/>
                  </a:lnTo>
                  <a:lnTo>
                    <a:pt x="980696" y="895435"/>
                  </a:lnTo>
                  <a:lnTo>
                    <a:pt x="1006675" y="859032"/>
                  </a:lnTo>
                  <a:lnTo>
                    <a:pt x="1029725" y="820502"/>
                  </a:lnTo>
                  <a:lnTo>
                    <a:pt x="1049681" y="780011"/>
                  </a:lnTo>
                  <a:lnTo>
                    <a:pt x="1066377" y="737726"/>
                  </a:lnTo>
                  <a:lnTo>
                    <a:pt x="1079650" y="693814"/>
                  </a:lnTo>
                  <a:lnTo>
                    <a:pt x="1089334" y="648440"/>
                  </a:lnTo>
                  <a:lnTo>
                    <a:pt x="1095266" y="601771"/>
                  </a:lnTo>
                  <a:lnTo>
                    <a:pt x="1097280" y="553974"/>
                  </a:lnTo>
                  <a:lnTo>
                    <a:pt x="1095266" y="506176"/>
                  </a:lnTo>
                  <a:lnTo>
                    <a:pt x="1089334" y="459507"/>
                  </a:lnTo>
                  <a:lnTo>
                    <a:pt x="1079650" y="414133"/>
                  </a:lnTo>
                  <a:lnTo>
                    <a:pt x="1066377" y="370221"/>
                  </a:lnTo>
                  <a:lnTo>
                    <a:pt x="1049681" y="327936"/>
                  </a:lnTo>
                  <a:lnTo>
                    <a:pt x="1029725" y="287445"/>
                  </a:lnTo>
                  <a:lnTo>
                    <a:pt x="1006675" y="248915"/>
                  </a:lnTo>
                  <a:lnTo>
                    <a:pt x="980696" y="212512"/>
                  </a:lnTo>
                  <a:lnTo>
                    <a:pt x="951951" y="178401"/>
                  </a:lnTo>
                  <a:lnTo>
                    <a:pt x="920605" y="146750"/>
                  </a:lnTo>
                  <a:lnTo>
                    <a:pt x="886824" y="117725"/>
                  </a:lnTo>
                  <a:lnTo>
                    <a:pt x="850771" y="91491"/>
                  </a:lnTo>
                  <a:lnTo>
                    <a:pt x="812612" y="68216"/>
                  </a:lnTo>
                  <a:lnTo>
                    <a:pt x="772511" y="48065"/>
                  </a:lnTo>
                  <a:lnTo>
                    <a:pt x="730633" y="31205"/>
                  </a:lnTo>
                  <a:lnTo>
                    <a:pt x="687142" y="17802"/>
                  </a:lnTo>
                  <a:lnTo>
                    <a:pt x="642203" y="8023"/>
                  </a:lnTo>
                  <a:lnTo>
                    <a:pt x="595981" y="203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349106" y="1267714"/>
            <a:ext cx="716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457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Creation</a:t>
            </a:r>
            <a:r>
              <a:rPr sz="1200" b="1" spc="-9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  </a:t>
            </a:r>
            <a:r>
              <a:rPr sz="1200" b="1" spc="-5" dirty="0">
                <a:latin typeface="Calibri"/>
                <a:cs typeface="Calibri"/>
              </a:rPr>
              <a:t>Do</a:t>
            </a:r>
            <a:r>
              <a:rPr sz="1200" b="1" dirty="0">
                <a:latin typeface="Calibri"/>
                <a:cs typeface="Calibri"/>
              </a:rPr>
              <a:t>cu</a:t>
            </a:r>
            <a:r>
              <a:rPr sz="1200" b="1" spc="-5" dirty="0">
                <a:latin typeface="Calibri"/>
                <a:cs typeface="Calibri"/>
              </a:rPr>
              <a:t>me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666731" y="2141220"/>
            <a:ext cx="1405890" cy="1177290"/>
            <a:chOff x="9666731" y="2141220"/>
            <a:chExt cx="1405890" cy="1177290"/>
          </a:xfrm>
        </p:grpSpPr>
        <p:sp>
          <p:nvSpPr>
            <p:cNvPr id="25" name="object 25"/>
            <p:cNvSpPr/>
            <p:nvPr/>
          </p:nvSpPr>
          <p:spPr>
            <a:xfrm>
              <a:off x="9755123" y="2915386"/>
              <a:ext cx="1317498" cy="403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66731" y="2141220"/>
              <a:ext cx="1097280" cy="1106805"/>
            </a:xfrm>
            <a:custGeom>
              <a:avLst/>
              <a:gdLst/>
              <a:ahLst/>
              <a:cxnLst/>
              <a:rect l="l" t="t" r="r" b="b"/>
              <a:pathLst>
                <a:path w="1097279" h="1106805">
                  <a:moveTo>
                    <a:pt x="548640" y="0"/>
                  </a:moveTo>
                  <a:lnTo>
                    <a:pt x="501298" y="2030"/>
                  </a:lnTo>
                  <a:lnTo>
                    <a:pt x="455076" y="8010"/>
                  </a:lnTo>
                  <a:lnTo>
                    <a:pt x="410137" y="17775"/>
                  </a:lnTo>
                  <a:lnTo>
                    <a:pt x="366646" y="31158"/>
                  </a:lnTo>
                  <a:lnTo>
                    <a:pt x="324768" y="47993"/>
                  </a:lnTo>
                  <a:lnTo>
                    <a:pt x="284667" y="68114"/>
                  </a:lnTo>
                  <a:lnTo>
                    <a:pt x="246508" y="91355"/>
                  </a:lnTo>
                  <a:lnTo>
                    <a:pt x="210455" y="117550"/>
                  </a:lnTo>
                  <a:lnTo>
                    <a:pt x="176674" y="146534"/>
                  </a:lnTo>
                  <a:lnTo>
                    <a:pt x="145328" y="178140"/>
                  </a:lnTo>
                  <a:lnTo>
                    <a:pt x="116583" y="212203"/>
                  </a:lnTo>
                  <a:lnTo>
                    <a:pt x="90604" y="248555"/>
                  </a:lnTo>
                  <a:lnTo>
                    <a:pt x="67554" y="287032"/>
                  </a:lnTo>
                  <a:lnTo>
                    <a:pt x="47598" y="327468"/>
                  </a:lnTo>
                  <a:lnTo>
                    <a:pt x="30902" y="369696"/>
                  </a:lnTo>
                  <a:lnTo>
                    <a:pt x="17629" y="413550"/>
                  </a:lnTo>
                  <a:lnTo>
                    <a:pt x="7945" y="458865"/>
                  </a:lnTo>
                  <a:lnTo>
                    <a:pt x="2013" y="505474"/>
                  </a:lnTo>
                  <a:lnTo>
                    <a:pt x="0" y="553212"/>
                  </a:lnTo>
                  <a:lnTo>
                    <a:pt x="2013" y="600949"/>
                  </a:lnTo>
                  <a:lnTo>
                    <a:pt x="7945" y="647558"/>
                  </a:lnTo>
                  <a:lnTo>
                    <a:pt x="17629" y="692873"/>
                  </a:lnTo>
                  <a:lnTo>
                    <a:pt x="30902" y="736727"/>
                  </a:lnTo>
                  <a:lnTo>
                    <a:pt x="47598" y="778955"/>
                  </a:lnTo>
                  <a:lnTo>
                    <a:pt x="67554" y="819391"/>
                  </a:lnTo>
                  <a:lnTo>
                    <a:pt x="90604" y="857868"/>
                  </a:lnTo>
                  <a:lnTo>
                    <a:pt x="116583" y="894220"/>
                  </a:lnTo>
                  <a:lnTo>
                    <a:pt x="145328" y="928283"/>
                  </a:lnTo>
                  <a:lnTo>
                    <a:pt x="176674" y="959889"/>
                  </a:lnTo>
                  <a:lnTo>
                    <a:pt x="210455" y="988873"/>
                  </a:lnTo>
                  <a:lnTo>
                    <a:pt x="246508" y="1015068"/>
                  </a:lnTo>
                  <a:lnTo>
                    <a:pt x="284667" y="1038309"/>
                  </a:lnTo>
                  <a:lnTo>
                    <a:pt x="324768" y="1058430"/>
                  </a:lnTo>
                  <a:lnTo>
                    <a:pt x="366646" y="1075265"/>
                  </a:lnTo>
                  <a:lnTo>
                    <a:pt x="410137" y="1088648"/>
                  </a:lnTo>
                  <a:lnTo>
                    <a:pt x="455076" y="1098413"/>
                  </a:lnTo>
                  <a:lnTo>
                    <a:pt x="501298" y="1104393"/>
                  </a:lnTo>
                  <a:lnTo>
                    <a:pt x="548640" y="1106424"/>
                  </a:lnTo>
                  <a:lnTo>
                    <a:pt x="595981" y="1104393"/>
                  </a:lnTo>
                  <a:lnTo>
                    <a:pt x="642203" y="1098413"/>
                  </a:lnTo>
                  <a:lnTo>
                    <a:pt x="687142" y="1088648"/>
                  </a:lnTo>
                  <a:lnTo>
                    <a:pt x="730633" y="1075265"/>
                  </a:lnTo>
                  <a:lnTo>
                    <a:pt x="772511" y="1058430"/>
                  </a:lnTo>
                  <a:lnTo>
                    <a:pt x="812612" y="1038309"/>
                  </a:lnTo>
                  <a:lnTo>
                    <a:pt x="850771" y="1015068"/>
                  </a:lnTo>
                  <a:lnTo>
                    <a:pt x="886824" y="988873"/>
                  </a:lnTo>
                  <a:lnTo>
                    <a:pt x="920605" y="959889"/>
                  </a:lnTo>
                  <a:lnTo>
                    <a:pt x="951951" y="928283"/>
                  </a:lnTo>
                  <a:lnTo>
                    <a:pt x="980696" y="894220"/>
                  </a:lnTo>
                  <a:lnTo>
                    <a:pt x="1006675" y="857868"/>
                  </a:lnTo>
                  <a:lnTo>
                    <a:pt x="1029725" y="819391"/>
                  </a:lnTo>
                  <a:lnTo>
                    <a:pt x="1049681" y="778955"/>
                  </a:lnTo>
                  <a:lnTo>
                    <a:pt x="1066377" y="736727"/>
                  </a:lnTo>
                  <a:lnTo>
                    <a:pt x="1079650" y="692873"/>
                  </a:lnTo>
                  <a:lnTo>
                    <a:pt x="1089334" y="647558"/>
                  </a:lnTo>
                  <a:lnTo>
                    <a:pt x="1095266" y="600949"/>
                  </a:lnTo>
                  <a:lnTo>
                    <a:pt x="1097280" y="553212"/>
                  </a:lnTo>
                  <a:lnTo>
                    <a:pt x="1095266" y="505474"/>
                  </a:lnTo>
                  <a:lnTo>
                    <a:pt x="1089334" y="458865"/>
                  </a:lnTo>
                  <a:lnTo>
                    <a:pt x="1079650" y="413550"/>
                  </a:lnTo>
                  <a:lnTo>
                    <a:pt x="1066377" y="369696"/>
                  </a:lnTo>
                  <a:lnTo>
                    <a:pt x="1049681" y="327468"/>
                  </a:lnTo>
                  <a:lnTo>
                    <a:pt x="1029725" y="287032"/>
                  </a:lnTo>
                  <a:lnTo>
                    <a:pt x="1006675" y="248555"/>
                  </a:lnTo>
                  <a:lnTo>
                    <a:pt x="980696" y="212203"/>
                  </a:lnTo>
                  <a:lnTo>
                    <a:pt x="951951" y="178140"/>
                  </a:lnTo>
                  <a:lnTo>
                    <a:pt x="920605" y="146534"/>
                  </a:lnTo>
                  <a:lnTo>
                    <a:pt x="886824" y="117550"/>
                  </a:lnTo>
                  <a:lnTo>
                    <a:pt x="850771" y="91355"/>
                  </a:lnTo>
                  <a:lnTo>
                    <a:pt x="812612" y="68114"/>
                  </a:lnTo>
                  <a:lnTo>
                    <a:pt x="772511" y="47993"/>
                  </a:lnTo>
                  <a:lnTo>
                    <a:pt x="730633" y="31158"/>
                  </a:lnTo>
                  <a:lnTo>
                    <a:pt x="687142" y="17775"/>
                  </a:lnTo>
                  <a:lnTo>
                    <a:pt x="642203" y="8010"/>
                  </a:lnTo>
                  <a:lnTo>
                    <a:pt x="595981" y="203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0B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39100" y="2597658"/>
            <a:ext cx="415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30550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Ma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ce</a:t>
            </a:r>
            <a:endParaRPr sz="1200">
              <a:latin typeface="Calibri"/>
              <a:cs typeface="Calibri"/>
            </a:endParaRPr>
          </a:p>
          <a:p>
            <a:pPr marR="3129915" algn="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666731" y="3461003"/>
            <a:ext cx="1405890" cy="2557145"/>
            <a:chOff x="9666731" y="3461003"/>
            <a:chExt cx="1405890" cy="2557145"/>
          </a:xfrm>
        </p:grpSpPr>
        <p:sp>
          <p:nvSpPr>
            <p:cNvPr id="29" name="object 29"/>
            <p:cNvSpPr/>
            <p:nvPr/>
          </p:nvSpPr>
          <p:spPr>
            <a:xfrm>
              <a:off x="9755123" y="4235170"/>
              <a:ext cx="1317498" cy="403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66731" y="3461003"/>
              <a:ext cx="1097280" cy="1106805"/>
            </a:xfrm>
            <a:custGeom>
              <a:avLst/>
              <a:gdLst/>
              <a:ahLst/>
              <a:cxnLst/>
              <a:rect l="l" t="t" r="r" b="b"/>
              <a:pathLst>
                <a:path w="1097279" h="1106804">
                  <a:moveTo>
                    <a:pt x="548640" y="0"/>
                  </a:moveTo>
                  <a:lnTo>
                    <a:pt x="501298" y="2030"/>
                  </a:lnTo>
                  <a:lnTo>
                    <a:pt x="455076" y="8010"/>
                  </a:lnTo>
                  <a:lnTo>
                    <a:pt x="410137" y="17775"/>
                  </a:lnTo>
                  <a:lnTo>
                    <a:pt x="366646" y="31158"/>
                  </a:lnTo>
                  <a:lnTo>
                    <a:pt x="324768" y="47993"/>
                  </a:lnTo>
                  <a:lnTo>
                    <a:pt x="284667" y="68114"/>
                  </a:lnTo>
                  <a:lnTo>
                    <a:pt x="246508" y="91355"/>
                  </a:lnTo>
                  <a:lnTo>
                    <a:pt x="210455" y="117550"/>
                  </a:lnTo>
                  <a:lnTo>
                    <a:pt x="176674" y="146534"/>
                  </a:lnTo>
                  <a:lnTo>
                    <a:pt x="145328" y="178140"/>
                  </a:lnTo>
                  <a:lnTo>
                    <a:pt x="116583" y="212203"/>
                  </a:lnTo>
                  <a:lnTo>
                    <a:pt x="90604" y="248555"/>
                  </a:lnTo>
                  <a:lnTo>
                    <a:pt x="67554" y="287032"/>
                  </a:lnTo>
                  <a:lnTo>
                    <a:pt x="47598" y="327468"/>
                  </a:lnTo>
                  <a:lnTo>
                    <a:pt x="30902" y="369696"/>
                  </a:lnTo>
                  <a:lnTo>
                    <a:pt x="17629" y="413550"/>
                  </a:lnTo>
                  <a:lnTo>
                    <a:pt x="7945" y="458865"/>
                  </a:lnTo>
                  <a:lnTo>
                    <a:pt x="2013" y="505474"/>
                  </a:lnTo>
                  <a:lnTo>
                    <a:pt x="0" y="553212"/>
                  </a:lnTo>
                  <a:lnTo>
                    <a:pt x="2013" y="600949"/>
                  </a:lnTo>
                  <a:lnTo>
                    <a:pt x="7945" y="647558"/>
                  </a:lnTo>
                  <a:lnTo>
                    <a:pt x="17629" y="692873"/>
                  </a:lnTo>
                  <a:lnTo>
                    <a:pt x="30902" y="736727"/>
                  </a:lnTo>
                  <a:lnTo>
                    <a:pt x="47598" y="778955"/>
                  </a:lnTo>
                  <a:lnTo>
                    <a:pt x="67554" y="819391"/>
                  </a:lnTo>
                  <a:lnTo>
                    <a:pt x="90604" y="857868"/>
                  </a:lnTo>
                  <a:lnTo>
                    <a:pt x="116583" y="894220"/>
                  </a:lnTo>
                  <a:lnTo>
                    <a:pt x="145328" y="928283"/>
                  </a:lnTo>
                  <a:lnTo>
                    <a:pt x="176674" y="959889"/>
                  </a:lnTo>
                  <a:lnTo>
                    <a:pt x="210455" y="988873"/>
                  </a:lnTo>
                  <a:lnTo>
                    <a:pt x="246508" y="1015068"/>
                  </a:lnTo>
                  <a:lnTo>
                    <a:pt x="284667" y="1038309"/>
                  </a:lnTo>
                  <a:lnTo>
                    <a:pt x="324768" y="1058430"/>
                  </a:lnTo>
                  <a:lnTo>
                    <a:pt x="366646" y="1075265"/>
                  </a:lnTo>
                  <a:lnTo>
                    <a:pt x="410137" y="1088648"/>
                  </a:lnTo>
                  <a:lnTo>
                    <a:pt x="455076" y="1098413"/>
                  </a:lnTo>
                  <a:lnTo>
                    <a:pt x="501298" y="1104393"/>
                  </a:lnTo>
                  <a:lnTo>
                    <a:pt x="548640" y="1106424"/>
                  </a:lnTo>
                  <a:lnTo>
                    <a:pt x="595981" y="1104393"/>
                  </a:lnTo>
                  <a:lnTo>
                    <a:pt x="642203" y="1098413"/>
                  </a:lnTo>
                  <a:lnTo>
                    <a:pt x="687142" y="1088648"/>
                  </a:lnTo>
                  <a:lnTo>
                    <a:pt x="730633" y="1075265"/>
                  </a:lnTo>
                  <a:lnTo>
                    <a:pt x="772511" y="1058430"/>
                  </a:lnTo>
                  <a:lnTo>
                    <a:pt x="812612" y="1038309"/>
                  </a:lnTo>
                  <a:lnTo>
                    <a:pt x="850771" y="1015068"/>
                  </a:lnTo>
                  <a:lnTo>
                    <a:pt x="886824" y="988873"/>
                  </a:lnTo>
                  <a:lnTo>
                    <a:pt x="920605" y="959889"/>
                  </a:lnTo>
                  <a:lnTo>
                    <a:pt x="951951" y="928283"/>
                  </a:lnTo>
                  <a:lnTo>
                    <a:pt x="980696" y="894220"/>
                  </a:lnTo>
                  <a:lnTo>
                    <a:pt x="1006675" y="857868"/>
                  </a:lnTo>
                  <a:lnTo>
                    <a:pt x="1029725" y="819391"/>
                  </a:lnTo>
                  <a:lnTo>
                    <a:pt x="1049681" y="778955"/>
                  </a:lnTo>
                  <a:lnTo>
                    <a:pt x="1066377" y="736727"/>
                  </a:lnTo>
                  <a:lnTo>
                    <a:pt x="1079650" y="692873"/>
                  </a:lnTo>
                  <a:lnTo>
                    <a:pt x="1089334" y="647558"/>
                  </a:lnTo>
                  <a:lnTo>
                    <a:pt x="1095266" y="600949"/>
                  </a:lnTo>
                  <a:lnTo>
                    <a:pt x="1097280" y="553212"/>
                  </a:lnTo>
                  <a:lnTo>
                    <a:pt x="1095266" y="505474"/>
                  </a:lnTo>
                  <a:lnTo>
                    <a:pt x="1089334" y="458865"/>
                  </a:lnTo>
                  <a:lnTo>
                    <a:pt x="1079650" y="413550"/>
                  </a:lnTo>
                  <a:lnTo>
                    <a:pt x="1066377" y="369696"/>
                  </a:lnTo>
                  <a:lnTo>
                    <a:pt x="1049681" y="327468"/>
                  </a:lnTo>
                  <a:lnTo>
                    <a:pt x="1029725" y="287032"/>
                  </a:lnTo>
                  <a:lnTo>
                    <a:pt x="1006675" y="248555"/>
                  </a:lnTo>
                  <a:lnTo>
                    <a:pt x="980696" y="212203"/>
                  </a:lnTo>
                  <a:lnTo>
                    <a:pt x="951951" y="178140"/>
                  </a:lnTo>
                  <a:lnTo>
                    <a:pt x="920605" y="146534"/>
                  </a:lnTo>
                  <a:lnTo>
                    <a:pt x="886824" y="117550"/>
                  </a:lnTo>
                  <a:lnTo>
                    <a:pt x="850771" y="91355"/>
                  </a:lnTo>
                  <a:lnTo>
                    <a:pt x="812612" y="68114"/>
                  </a:lnTo>
                  <a:lnTo>
                    <a:pt x="772511" y="47993"/>
                  </a:lnTo>
                  <a:lnTo>
                    <a:pt x="730633" y="31158"/>
                  </a:lnTo>
                  <a:lnTo>
                    <a:pt x="687142" y="17775"/>
                  </a:lnTo>
                  <a:lnTo>
                    <a:pt x="642203" y="8010"/>
                  </a:lnTo>
                  <a:lnTo>
                    <a:pt x="595981" y="203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55123" y="5614415"/>
              <a:ext cx="1317498" cy="403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66731" y="4840223"/>
              <a:ext cx="1097280" cy="1106805"/>
            </a:xfrm>
            <a:custGeom>
              <a:avLst/>
              <a:gdLst/>
              <a:ahLst/>
              <a:cxnLst/>
              <a:rect l="l" t="t" r="r" b="b"/>
              <a:pathLst>
                <a:path w="1097279" h="1106804">
                  <a:moveTo>
                    <a:pt x="548640" y="0"/>
                  </a:moveTo>
                  <a:lnTo>
                    <a:pt x="501298" y="2030"/>
                  </a:lnTo>
                  <a:lnTo>
                    <a:pt x="455076" y="8010"/>
                  </a:lnTo>
                  <a:lnTo>
                    <a:pt x="410137" y="17775"/>
                  </a:lnTo>
                  <a:lnTo>
                    <a:pt x="366646" y="31158"/>
                  </a:lnTo>
                  <a:lnTo>
                    <a:pt x="324768" y="47993"/>
                  </a:lnTo>
                  <a:lnTo>
                    <a:pt x="284667" y="68114"/>
                  </a:lnTo>
                  <a:lnTo>
                    <a:pt x="246508" y="91355"/>
                  </a:lnTo>
                  <a:lnTo>
                    <a:pt x="210455" y="117550"/>
                  </a:lnTo>
                  <a:lnTo>
                    <a:pt x="176674" y="146534"/>
                  </a:lnTo>
                  <a:lnTo>
                    <a:pt x="145328" y="178140"/>
                  </a:lnTo>
                  <a:lnTo>
                    <a:pt x="116583" y="212203"/>
                  </a:lnTo>
                  <a:lnTo>
                    <a:pt x="90604" y="248555"/>
                  </a:lnTo>
                  <a:lnTo>
                    <a:pt x="67554" y="287032"/>
                  </a:lnTo>
                  <a:lnTo>
                    <a:pt x="47598" y="327468"/>
                  </a:lnTo>
                  <a:lnTo>
                    <a:pt x="30902" y="369696"/>
                  </a:lnTo>
                  <a:lnTo>
                    <a:pt x="17629" y="413550"/>
                  </a:lnTo>
                  <a:lnTo>
                    <a:pt x="7945" y="458865"/>
                  </a:lnTo>
                  <a:lnTo>
                    <a:pt x="2013" y="505474"/>
                  </a:lnTo>
                  <a:lnTo>
                    <a:pt x="0" y="553212"/>
                  </a:lnTo>
                  <a:lnTo>
                    <a:pt x="2013" y="600944"/>
                  </a:lnTo>
                  <a:lnTo>
                    <a:pt x="7945" y="647549"/>
                  </a:lnTo>
                  <a:lnTo>
                    <a:pt x="17629" y="692860"/>
                  </a:lnTo>
                  <a:lnTo>
                    <a:pt x="30902" y="736712"/>
                  </a:lnTo>
                  <a:lnTo>
                    <a:pt x="47598" y="778939"/>
                  </a:lnTo>
                  <a:lnTo>
                    <a:pt x="67554" y="819374"/>
                  </a:lnTo>
                  <a:lnTo>
                    <a:pt x="90604" y="857851"/>
                  </a:lnTo>
                  <a:lnTo>
                    <a:pt x="116583" y="894204"/>
                  </a:lnTo>
                  <a:lnTo>
                    <a:pt x="145328" y="928268"/>
                  </a:lnTo>
                  <a:lnTo>
                    <a:pt x="176674" y="959875"/>
                  </a:lnTo>
                  <a:lnTo>
                    <a:pt x="210455" y="988861"/>
                  </a:lnTo>
                  <a:lnTo>
                    <a:pt x="246508" y="1015058"/>
                  </a:lnTo>
                  <a:lnTo>
                    <a:pt x="284667" y="1038302"/>
                  </a:lnTo>
                  <a:lnTo>
                    <a:pt x="324768" y="1058425"/>
                  </a:lnTo>
                  <a:lnTo>
                    <a:pt x="366646" y="1075261"/>
                  </a:lnTo>
                  <a:lnTo>
                    <a:pt x="410137" y="1088646"/>
                  </a:lnTo>
                  <a:lnTo>
                    <a:pt x="455076" y="1098412"/>
                  </a:lnTo>
                  <a:lnTo>
                    <a:pt x="501298" y="1104393"/>
                  </a:lnTo>
                  <a:lnTo>
                    <a:pt x="548640" y="1106424"/>
                  </a:lnTo>
                  <a:lnTo>
                    <a:pt x="595981" y="1104393"/>
                  </a:lnTo>
                  <a:lnTo>
                    <a:pt x="642203" y="1098412"/>
                  </a:lnTo>
                  <a:lnTo>
                    <a:pt x="687142" y="1088646"/>
                  </a:lnTo>
                  <a:lnTo>
                    <a:pt x="730633" y="1075261"/>
                  </a:lnTo>
                  <a:lnTo>
                    <a:pt x="772511" y="1058425"/>
                  </a:lnTo>
                  <a:lnTo>
                    <a:pt x="812612" y="1038302"/>
                  </a:lnTo>
                  <a:lnTo>
                    <a:pt x="850771" y="1015058"/>
                  </a:lnTo>
                  <a:lnTo>
                    <a:pt x="886824" y="988861"/>
                  </a:lnTo>
                  <a:lnTo>
                    <a:pt x="920605" y="959875"/>
                  </a:lnTo>
                  <a:lnTo>
                    <a:pt x="951951" y="928268"/>
                  </a:lnTo>
                  <a:lnTo>
                    <a:pt x="980696" y="894204"/>
                  </a:lnTo>
                  <a:lnTo>
                    <a:pt x="1006675" y="857851"/>
                  </a:lnTo>
                  <a:lnTo>
                    <a:pt x="1029725" y="819374"/>
                  </a:lnTo>
                  <a:lnTo>
                    <a:pt x="1049681" y="778939"/>
                  </a:lnTo>
                  <a:lnTo>
                    <a:pt x="1066377" y="736712"/>
                  </a:lnTo>
                  <a:lnTo>
                    <a:pt x="1079650" y="692860"/>
                  </a:lnTo>
                  <a:lnTo>
                    <a:pt x="1089334" y="647549"/>
                  </a:lnTo>
                  <a:lnTo>
                    <a:pt x="1095266" y="600944"/>
                  </a:lnTo>
                  <a:lnTo>
                    <a:pt x="1097280" y="553212"/>
                  </a:lnTo>
                  <a:lnTo>
                    <a:pt x="1095266" y="505474"/>
                  </a:lnTo>
                  <a:lnTo>
                    <a:pt x="1089334" y="458865"/>
                  </a:lnTo>
                  <a:lnTo>
                    <a:pt x="1079650" y="413550"/>
                  </a:lnTo>
                  <a:lnTo>
                    <a:pt x="1066377" y="369696"/>
                  </a:lnTo>
                  <a:lnTo>
                    <a:pt x="1049681" y="327468"/>
                  </a:lnTo>
                  <a:lnTo>
                    <a:pt x="1029725" y="287032"/>
                  </a:lnTo>
                  <a:lnTo>
                    <a:pt x="1006675" y="248555"/>
                  </a:lnTo>
                  <a:lnTo>
                    <a:pt x="980696" y="212203"/>
                  </a:lnTo>
                  <a:lnTo>
                    <a:pt x="951951" y="178140"/>
                  </a:lnTo>
                  <a:lnTo>
                    <a:pt x="920605" y="146534"/>
                  </a:lnTo>
                  <a:lnTo>
                    <a:pt x="886824" y="117550"/>
                  </a:lnTo>
                  <a:lnTo>
                    <a:pt x="850771" y="91355"/>
                  </a:lnTo>
                  <a:lnTo>
                    <a:pt x="812612" y="68114"/>
                  </a:lnTo>
                  <a:lnTo>
                    <a:pt x="772511" y="47993"/>
                  </a:lnTo>
                  <a:lnTo>
                    <a:pt x="730633" y="31158"/>
                  </a:lnTo>
                  <a:lnTo>
                    <a:pt x="687142" y="17775"/>
                  </a:lnTo>
                  <a:lnTo>
                    <a:pt x="642203" y="8010"/>
                  </a:lnTo>
                  <a:lnTo>
                    <a:pt x="595981" y="203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321675" y="3795521"/>
            <a:ext cx="743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2108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Declared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 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record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39100" y="5219191"/>
            <a:ext cx="415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94355" indent="-29209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isposit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:  </a:t>
            </a:r>
            <a:r>
              <a:rPr sz="1200" b="1" spc="-10" dirty="0">
                <a:latin typeface="Calibri"/>
                <a:cs typeface="Calibri"/>
              </a:rPr>
              <a:t>Permanent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709404" y="1060703"/>
            <a:ext cx="2482850" cy="4573905"/>
            <a:chOff x="9709404" y="1060703"/>
            <a:chExt cx="2482850" cy="4573905"/>
          </a:xfrm>
        </p:grpSpPr>
        <p:sp>
          <p:nvSpPr>
            <p:cNvPr id="36" name="object 36"/>
            <p:cNvSpPr/>
            <p:nvPr/>
          </p:nvSpPr>
          <p:spPr>
            <a:xfrm>
              <a:off x="9709404" y="2253983"/>
              <a:ext cx="1008900" cy="8717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62744" y="2269236"/>
              <a:ext cx="906779" cy="7696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95332" y="1060703"/>
              <a:ext cx="615696" cy="5897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16084" y="3639311"/>
              <a:ext cx="693420" cy="725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37392" y="4405883"/>
              <a:ext cx="1033780" cy="824865"/>
            </a:xfrm>
            <a:custGeom>
              <a:avLst/>
              <a:gdLst/>
              <a:ahLst/>
              <a:cxnLst/>
              <a:rect l="l" t="t" r="r" b="b"/>
              <a:pathLst>
                <a:path w="1033779" h="824864">
                  <a:moveTo>
                    <a:pt x="516636" y="0"/>
                  </a:moveTo>
                  <a:lnTo>
                    <a:pt x="0" y="824483"/>
                  </a:lnTo>
                  <a:lnTo>
                    <a:pt x="1033272" y="824483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37392" y="4405883"/>
              <a:ext cx="1033780" cy="824865"/>
            </a:xfrm>
            <a:custGeom>
              <a:avLst/>
              <a:gdLst/>
              <a:ahLst/>
              <a:cxnLst/>
              <a:rect l="l" t="t" r="r" b="b"/>
              <a:pathLst>
                <a:path w="1033779" h="824864">
                  <a:moveTo>
                    <a:pt x="0" y="824483"/>
                  </a:moveTo>
                  <a:lnTo>
                    <a:pt x="516636" y="0"/>
                  </a:lnTo>
                  <a:lnTo>
                    <a:pt x="1033272" y="824483"/>
                  </a:lnTo>
                  <a:lnTo>
                    <a:pt x="0" y="824483"/>
                  </a:lnTo>
                  <a:close/>
                </a:path>
              </a:pathLst>
            </a:custGeom>
            <a:ln w="15875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239500" y="4654295"/>
              <a:ext cx="722376" cy="6080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38360" y="5160263"/>
              <a:ext cx="931163" cy="4739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77272" y="1920239"/>
              <a:ext cx="76200" cy="2200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177272" y="3247643"/>
              <a:ext cx="76200" cy="2123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177272" y="4400041"/>
              <a:ext cx="1246505" cy="439420"/>
            </a:xfrm>
            <a:custGeom>
              <a:avLst/>
              <a:gdLst/>
              <a:ahLst/>
              <a:cxnLst/>
              <a:rect l="l" t="t" r="r" b="b"/>
              <a:pathLst>
                <a:path w="1246504" h="439420">
                  <a:moveTo>
                    <a:pt x="76200" y="362966"/>
                  </a:moveTo>
                  <a:lnTo>
                    <a:pt x="44450" y="362966"/>
                  </a:lnTo>
                  <a:lnTo>
                    <a:pt x="44450" y="167386"/>
                  </a:lnTo>
                  <a:lnTo>
                    <a:pt x="31750" y="167386"/>
                  </a:lnTo>
                  <a:lnTo>
                    <a:pt x="31750" y="362966"/>
                  </a:lnTo>
                  <a:lnTo>
                    <a:pt x="0" y="362966"/>
                  </a:lnTo>
                  <a:lnTo>
                    <a:pt x="38100" y="439166"/>
                  </a:lnTo>
                  <a:lnTo>
                    <a:pt x="69850" y="375666"/>
                  </a:lnTo>
                  <a:lnTo>
                    <a:pt x="76200" y="362966"/>
                  </a:lnTo>
                  <a:close/>
                </a:path>
                <a:path w="1246504" h="439420">
                  <a:moveTo>
                    <a:pt x="475615" y="21082"/>
                  </a:moveTo>
                  <a:lnTo>
                    <a:pt x="429387" y="0"/>
                  </a:lnTo>
                  <a:lnTo>
                    <a:pt x="424053" y="11557"/>
                  </a:lnTo>
                  <a:lnTo>
                    <a:pt x="470281" y="32639"/>
                  </a:lnTo>
                  <a:lnTo>
                    <a:pt x="475615" y="21082"/>
                  </a:lnTo>
                  <a:close/>
                </a:path>
                <a:path w="1246504" h="439420">
                  <a:moveTo>
                    <a:pt x="556514" y="58039"/>
                  </a:moveTo>
                  <a:lnTo>
                    <a:pt x="510286" y="36957"/>
                  </a:lnTo>
                  <a:lnTo>
                    <a:pt x="504952" y="48514"/>
                  </a:lnTo>
                  <a:lnTo>
                    <a:pt x="551180" y="69596"/>
                  </a:lnTo>
                  <a:lnTo>
                    <a:pt x="556514" y="58039"/>
                  </a:lnTo>
                  <a:close/>
                </a:path>
                <a:path w="1246504" h="439420">
                  <a:moveTo>
                    <a:pt x="637413" y="94869"/>
                  </a:moveTo>
                  <a:lnTo>
                    <a:pt x="591185" y="73787"/>
                  </a:lnTo>
                  <a:lnTo>
                    <a:pt x="585851" y="85344"/>
                  </a:lnTo>
                  <a:lnTo>
                    <a:pt x="632079" y="106426"/>
                  </a:lnTo>
                  <a:lnTo>
                    <a:pt x="637413" y="94869"/>
                  </a:lnTo>
                  <a:close/>
                </a:path>
                <a:path w="1246504" h="439420">
                  <a:moveTo>
                    <a:pt x="718185" y="131699"/>
                  </a:moveTo>
                  <a:lnTo>
                    <a:pt x="672084" y="110744"/>
                  </a:lnTo>
                  <a:lnTo>
                    <a:pt x="666750" y="122301"/>
                  </a:lnTo>
                  <a:lnTo>
                    <a:pt x="712978" y="143256"/>
                  </a:lnTo>
                  <a:lnTo>
                    <a:pt x="718185" y="131699"/>
                  </a:lnTo>
                  <a:close/>
                </a:path>
                <a:path w="1246504" h="439420">
                  <a:moveTo>
                    <a:pt x="799084" y="168656"/>
                  </a:moveTo>
                  <a:lnTo>
                    <a:pt x="752856" y="147574"/>
                  </a:lnTo>
                  <a:lnTo>
                    <a:pt x="747649" y="159131"/>
                  </a:lnTo>
                  <a:lnTo>
                    <a:pt x="793877" y="180213"/>
                  </a:lnTo>
                  <a:lnTo>
                    <a:pt x="799084" y="168656"/>
                  </a:lnTo>
                  <a:close/>
                </a:path>
                <a:path w="1246504" h="439420">
                  <a:moveTo>
                    <a:pt x="879983" y="205486"/>
                  </a:moveTo>
                  <a:lnTo>
                    <a:pt x="833755" y="184404"/>
                  </a:lnTo>
                  <a:lnTo>
                    <a:pt x="828548" y="195961"/>
                  </a:lnTo>
                  <a:lnTo>
                    <a:pt x="874776" y="217043"/>
                  </a:lnTo>
                  <a:lnTo>
                    <a:pt x="879983" y="205486"/>
                  </a:lnTo>
                  <a:close/>
                </a:path>
                <a:path w="1246504" h="439420">
                  <a:moveTo>
                    <a:pt x="960882" y="242443"/>
                  </a:moveTo>
                  <a:lnTo>
                    <a:pt x="914654" y="221361"/>
                  </a:lnTo>
                  <a:lnTo>
                    <a:pt x="909447" y="232918"/>
                  </a:lnTo>
                  <a:lnTo>
                    <a:pt x="955675" y="254000"/>
                  </a:lnTo>
                  <a:lnTo>
                    <a:pt x="960882" y="242443"/>
                  </a:lnTo>
                  <a:close/>
                </a:path>
                <a:path w="1246504" h="439420">
                  <a:moveTo>
                    <a:pt x="1041781" y="279273"/>
                  </a:moveTo>
                  <a:lnTo>
                    <a:pt x="995553" y="258191"/>
                  </a:lnTo>
                  <a:lnTo>
                    <a:pt x="990346" y="269748"/>
                  </a:lnTo>
                  <a:lnTo>
                    <a:pt x="1036574" y="290830"/>
                  </a:lnTo>
                  <a:lnTo>
                    <a:pt x="1041781" y="279273"/>
                  </a:lnTo>
                  <a:close/>
                </a:path>
                <a:path w="1246504" h="439420">
                  <a:moveTo>
                    <a:pt x="1122680" y="316103"/>
                  </a:moveTo>
                  <a:lnTo>
                    <a:pt x="1076452" y="295021"/>
                  </a:lnTo>
                  <a:lnTo>
                    <a:pt x="1071245" y="306578"/>
                  </a:lnTo>
                  <a:lnTo>
                    <a:pt x="1117473" y="327660"/>
                  </a:lnTo>
                  <a:lnTo>
                    <a:pt x="1122680" y="316103"/>
                  </a:lnTo>
                  <a:close/>
                </a:path>
                <a:path w="1246504" h="439420">
                  <a:moveTo>
                    <a:pt x="1246378" y="379476"/>
                  </a:moveTo>
                  <a:lnTo>
                    <a:pt x="1229779" y="358902"/>
                  </a:lnTo>
                  <a:lnTo>
                    <a:pt x="1192911" y="313182"/>
                  </a:lnTo>
                  <a:lnTo>
                    <a:pt x="1179715" y="342125"/>
                  </a:lnTo>
                  <a:lnTo>
                    <a:pt x="1157351" y="331978"/>
                  </a:lnTo>
                  <a:lnTo>
                    <a:pt x="1152144" y="343535"/>
                  </a:lnTo>
                  <a:lnTo>
                    <a:pt x="1174445" y="353656"/>
                  </a:lnTo>
                  <a:lnTo>
                    <a:pt x="1161288" y="382524"/>
                  </a:lnTo>
                  <a:lnTo>
                    <a:pt x="1246378" y="37947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003280" y="3726205"/>
              <a:ext cx="1188720" cy="7025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56620" y="3741419"/>
              <a:ext cx="1114425" cy="601345"/>
            </a:xfrm>
            <a:custGeom>
              <a:avLst/>
              <a:gdLst/>
              <a:ahLst/>
              <a:cxnLst/>
              <a:rect l="l" t="t" r="r" b="b"/>
              <a:pathLst>
                <a:path w="1114425" h="601345">
                  <a:moveTo>
                    <a:pt x="928369" y="518159"/>
                  </a:moveTo>
                  <a:lnTo>
                    <a:pt x="649859" y="518159"/>
                  </a:lnTo>
                  <a:lnTo>
                    <a:pt x="788670" y="600963"/>
                  </a:lnTo>
                  <a:lnTo>
                    <a:pt x="928369" y="518159"/>
                  </a:lnTo>
                  <a:close/>
                </a:path>
                <a:path w="1114425" h="601345">
                  <a:moveTo>
                    <a:pt x="1027684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2" y="25272"/>
                  </a:lnTo>
                  <a:lnTo>
                    <a:pt x="6778" y="52720"/>
                  </a:lnTo>
                  <a:lnTo>
                    <a:pt x="0" y="86359"/>
                  </a:lnTo>
                  <a:lnTo>
                    <a:pt x="0" y="431799"/>
                  </a:lnTo>
                  <a:lnTo>
                    <a:pt x="6778" y="465439"/>
                  </a:lnTo>
                  <a:lnTo>
                    <a:pt x="25272" y="492886"/>
                  </a:lnTo>
                  <a:lnTo>
                    <a:pt x="52720" y="511381"/>
                  </a:lnTo>
                  <a:lnTo>
                    <a:pt x="86360" y="518159"/>
                  </a:lnTo>
                  <a:lnTo>
                    <a:pt x="1027684" y="518159"/>
                  </a:lnTo>
                  <a:lnTo>
                    <a:pt x="1061323" y="511381"/>
                  </a:lnTo>
                  <a:lnTo>
                    <a:pt x="1088771" y="492886"/>
                  </a:lnTo>
                  <a:lnTo>
                    <a:pt x="1107265" y="465439"/>
                  </a:lnTo>
                  <a:lnTo>
                    <a:pt x="1114044" y="431799"/>
                  </a:lnTo>
                  <a:lnTo>
                    <a:pt x="1114044" y="86359"/>
                  </a:lnTo>
                  <a:lnTo>
                    <a:pt x="1107265" y="52720"/>
                  </a:lnTo>
                  <a:lnTo>
                    <a:pt x="1088771" y="25272"/>
                  </a:lnTo>
                  <a:lnTo>
                    <a:pt x="1061323" y="6778"/>
                  </a:lnTo>
                  <a:lnTo>
                    <a:pt x="1027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273663" y="3794886"/>
            <a:ext cx="768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isposit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:  </a:t>
            </a:r>
            <a:r>
              <a:rPr sz="1200" b="1" spc="-20" dirty="0">
                <a:latin typeface="Calibri"/>
                <a:cs typeface="Calibri"/>
              </a:rPr>
              <a:t>Temporary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2770" y="1699895"/>
            <a:ext cx="146755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Department of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the 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Navy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(DON)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Record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Schedules</a:t>
            </a:r>
            <a:r>
              <a:rPr b="1" dirty="0">
                <a:latin typeface="Cambria"/>
                <a:cs typeface="Cambria"/>
              </a:rPr>
              <a:t> </a:t>
            </a:r>
            <a:r>
              <a:rPr spc="-5" dirty="0"/>
              <a:t>contain </a:t>
            </a:r>
            <a:r>
              <a:rPr dirty="0"/>
              <a:t>a </a:t>
            </a:r>
            <a:r>
              <a:rPr b="1" spc="-5" dirty="0">
                <a:latin typeface="Cambria"/>
                <a:cs typeface="Cambria"/>
              </a:rPr>
              <a:t>description </a:t>
            </a:r>
            <a:r>
              <a:rPr spc="-5" dirty="0"/>
              <a:t>of the </a:t>
            </a:r>
            <a:r>
              <a:rPr spc="-10" dirty="0"/>
              <a:t>record  </a:t>
            </a:r>
            <a:r>
              <a:rPr spc="-5" dirty="0"/>
              <a:t>as </a:t>
            </a:r>
            <a:r>
              <a:rPr spc="-10" dirty="0"/>
              <a:t>well </a:t>
            </a:r>
            <a:r>
              <a:rPr spc="-5" dirty="0"/>
              <a:t>as </a:t>
            </a:r>
            <a:r>
              <a:rPr dirty="0"/>
              <a:t>its </a:t>
            </a:r>
            <a:r>
              <a:rPr spc="-10" dirty="0"/>
              <a:t>NARA </a:t>
            </a:r>
            <a:r>
              <a:rPr spc="-15" dirty="0"/>
              <a:t>approved </a:t>
            </a:r>
            <a:r>
              <a:rPr b="1" spc="-5" dirty="0">
                <a:latin typeface="Cambria"/>
                <a:cs typeface="Cambria"/>
              </a:rPr>
              <a:t>disposition </a:t>
            </a:r>
            <a:r>
              <a:rPr spc="-5" dirty="0"/>
              <a:t>(i.e. what </a:t>
            </a:r>
            <a:r>
              <a:rPr spc="-15" dirty="0"/>
              <a:t>to </a:t>
            </a:r>
            <a:r>
              <a:rPr spc="-5" dirty="0"/>
              <a:t>do with that </a:t>
            </a:r>
            <a:r>
              <a:rPr spc="-15" dirty="0"/>
              <a:t>record </a:t>
            </a:r>
            <a:r>
              <a:rPr spc="-5" dirty="0"/>
              <a:t>upon the  </a:t>
            </a:r>
            <a:r>
              <a:rPr dirty="0"/>
              <a:t>completion of its</a:t>
            </a:r>
            <a:r>
              <a:rPr spc="-40" dirty="0"/>
              <a:t> </a:t>
            </a:r>
            <a:r>
              <a:rPr spc="-10" dirty="0"/>
              <a:t>lifecycle).</a:t>
            </a:r>
          </a:p>
          <a:p>
            <a:pPr marL="17145" marR="6985" algn="just">
              <a:lnSpc>
                <a:spcPct val="100000"/>
              </a:lnSpc>
            </a:pPr>
            <a:r>
              <a:rPr spc="-5" dirty="0"/>
              <a:t>(</a:t>
            </a:r>
            <a:r>
              <a:rPr i="1" spc="-5" dirty="0">
                <a:latin typeface="Cambria"/>
                <a:cs typeface="Cambria"/>
              </a:rPr>
              <a:t>Ex. charts, manuals or other </a:t>
            </a:r>
            <a:r>
              <a:rPr i="1" spc="-10" dirty="0">
                <a:latin typeface="Cambria"/>
                <a:cs typeface="Cambria"/>
              </a:rPr>
              <a:t>records </a:t>
            </a:r>
            <a:r>
              <a:rPr i="1" spc="-5" dirty="0">
                <a:latin typeface="Cambria"/>
                <a:cs typeface="Cambria"/>
              </a:rPr>
              <a:t>depicting the internal organization, relationships,  function etc., cut </a:t>
            </a:r>
            <a:r>
              <a:rPr i="1" dirty="0">
                <a:latin typeface="Cambria"/>
                <a:cs typeface="Cambria"/>
              </a:rPr>
              <a:t>off at </a:t>
            </a:r>
            <a:r>
              <a:rPr i="1" spc="-5" dirty="0">
                <a:latin typeface="Cambria"/>
                <a:cs typeface="Cambria"/>
              </a:rPr>
              <a:t>the end of calendar </a:t>
            </a:r>
            <a:r>
              <a:rPr i="1" spc="-20" dirty="0">
                <a:latin typeface="Cambria"/>
                <a:cs typeface="Cambria"/>
              </a:rPr>
              <a:t>year. </a:t>
            </a:r>
            <a:r>
              <a:rPr i="1" spc="-15" dirty="0">
                <a:latin typeface="Cambria"/>
                <a:cs typeface="Cambria"/>
              </a:rPr>
              <a:t>Transfer </a:t>
            </a:r>
            <a:r>
              <a:rPr i="1" spc="-5" dirty="0">
                <a:latin typeface="Cambria"/>
                <a:cs typeface="Cambria"/>
              </a:rPr>
              <a:t>to </a:t>
            </a:r>
            <a:r>
              <a:rPr i="1" spc="-15" dirty="0">
                <a:latin typeface="Cambria"/>
                <a:cs typeface="Cambria"/>
              </a:rPr>
              <a:t>NARA </a:t>
            </a:r>
            <a:r>
              <a:rPr i="1" spc="-5" dirty="0">
                <a:latin typeface="Cambria"/>
                <a:cs typeface="Cambria"/>
              </a:rPr>
              <a:t>25 years after</a:t>
            </a:r>
            <a:r>
              <a:rPr i="1" spc="160" dirty="0">
                <a:latin typeface="Cambria"/>
                <a:cs typeface="Cambria"/>
              </a:rPr>
              <a:t> </a:t>
            </a:r>
            <a:r>
              <a:rPr i="1" spc="-5" dirty="0">
                <a:latin typeface="Cambria"/>
                <a:cs typeface="Cambria"/>
              </a:rPr>
              <a:t>cutoff</a:t>
            </a:r>
            <a:r>
              <a:rPr spc="-5" dirty="0"/>
              <a:t>).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pc="-5" dirty="0"/>
          </a:p>
          <a:p>
            <a:pPr marL="12700" algn="just">
              <a:lnSpc>
                <a:spcPct val="100000"/>
              </a:lnSpc>
            </a:pPr>
            <a:r>
              <a:rPr spc="-10" dirty="0"/>
              <a:t>Records</a:t>
            </a:r>
            <a:r>
              <a:rPr spc="195" dirty="0"/>
              <a:t> </a:t>
            </a:r>
            <a:r>
              <a:rPr spc="-15" dirty="0"/>
              <a:t>are</a:t>
            </a:r>
            <a:r>
              <a:rPr spc="200" dirty="0"/>
              <a:t> </a:t>
            </a:r>
            <a:r>
              <a:rPr b="1" spc="-5" dirty="0">
                <a:latin typeface="Cambria"/>
                <a:cs typeface="Cambria"/>
              </a:rPr>
              <a:t>categorized</a:t>
            </a:r>
            <a:r>
              <a:rPr b="1" spc="204" dirty="0">
                <a:latin typeface="Cambria"/>
                <a:cs typeface="Cambria"/>
              </a:rPr>
              <a:t> </a:t>
            </a:r>
            <a:r>
              <a:rPr spc="-15" dirty="0"/>
              <a:t>by</a:t>
            </a:r>
            <a:r>
              <a:rPr spc="210" dirty="0"/>
              <a:t> 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record</a:t>
            </a:r>
            <a:r>
              <a:rPr b="1" u="heavy" spc="20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series</a:t>
            </a:r>
            <a:r>
              <a:rPr b="1" spc="204" dirty="0">
                <a:latin typeface="Cambria"/>
                <a:cs typeface="Cambria"/>
              </a:rPr>
              <a:t> </a:t>
            </a:r>
            <a:r>
              <a:rPr spc="-5" dirty="0"/>
              <a:t>(chapters),</a:t>
            </a:r>
            <a:r>
              <a:rPr spc="200" dirty="0"/>
              <a:t> </a:t>
            </a:r>
            <a:r>
              <a:rPr spc="-5" dirty="0"/>
              <a:t>grouped</a:t>
            </a:r>
            <a:r>
              <a:rPr spc="200" dirty="0"/>
              <a:t> </a:t>
            </a:r>
            <a:r>
              <a:rPr spc="-5" dirty="0"/>
              <a:t>together</a:t>
            </a:r>
            <a:r>
              <a:rPr spc="195" dirty="0"/>
              <a:t> </a:t>
            </a:r>
            <a:r>
              <a:rPr spc="-20" dirty="0"/>
              <a:t>by</a:t>
            </a:r>
            <a:r>
              <a:rPr spc="210" dirty="0"/>
              <a:t> </a:t>
            </a:r>
            <a:r>
              <a:rPr spc="-5" dirty="0"/>
              <a:t>subject</a:t>
            </a:r>
            <a:r>
              <a:rPr spc="204" dirty="0"/>
              <a:t> </a:t>
            </a:r>
            <a:r>
              <a:rPr dirty="0"/>
              <a:t>or</a:t>
            </a:r>
          </a:p>
        </p:txBody>
      </p:sp>
      <p:sp>
        <p:nvSpPr>
          <p:cNvPr id="4" name="object 4"/>
          <p:cNvSpPr/>
          <p:nvPr/>
        </p:nvSpPr>
        <p:spPr>
          <a:xfrm>
            <a:off x="1902770" y="3345815"/>
            <a:ext cx="146755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93305" y="3542792"/>
            <a:ext cx="339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1455420" algn="l"/>
                <a:tab pos="1838325" algn="l"/>
                <a:tab pos="2533650" algn="l"/>
              </a:tabLst>
            </a:pPr>
            <a:r>
              <a:rPr sz="1800" spc="-5" dirty="0">
                <a:latin typeface="Cambria"/>
                <a:cs typeface="Cambria"/>
              </a:rPr>
              <a:t>sam</a:t>
            </a:r>
            <a:r>
              <a:rPr sz="1800" dirty="0">
                <a:latin typeface="Cambria"/>
                <a:cs typeface="Cambria"/>
              </a:rPr>
              <a:t>e	</a:t>
            </a:r>
            <a:r>
              <a:rPr sz="1800" spc="-5" dirty="0">
                <a:latin typeface="Cambria"/>
                <a:cs typeface="Cambria"/>
              </a:rPr>
              <a:t>act</a:t>
            </a:r>
            <a:r>
              <a:rPr sz="1800" spc="-10" dirty="0">
                <a:latin typeface="Cambria"/>
                <a:cs typeface="Cambria"/>
              </a:rPr>
              <a:t>i</a:t>
            </a:r>
            <a:r>
              <a:rPr sz="1800" dirty="0">
                <a:latin typeface="Cambria"/>
                <a:cs typeface="Cambria"/>
              </a:rPr>
              <a:t>on	or	oth</a:t>
            </a:r>
            <a:r>
              <a:rPr sz="1800" spc="-20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r	comm</a:t>
            </a:r>
            <a:r>
              <a:rPr sz="1800" spc="-1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1192" y="3542792"/>
            <a:ext cx="52336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1955800" algn="l"/>
                <a:tab pos="2725420" algn="l"/>
                <a:tab pos="3604895" algn="l"/>
                <a:tab pos="4752340" algn="l"/>
              </a:tabLst>
            </a:pPr>
            <a:r>
              <a:rPr sz="1800" dirty="0">
                <a:latin typeface="Cambria"/>
                <a:cs typeface="Cambria"/>
              </a:rPr>
              <a:t>functi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5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,	</a:t>
            </a:r>
            <a:r>
              <a:rPr sz="1800" spc="-5" dirty="0">
                <a:latin typeface="Cambria"/>
                <a:cs typeface="Cambria"/>
              </a:rPr>
              <a:t>act</a:t>
            </a:r>
            <a:r>
              <a:rPr sz="1800" spc="-35" dirty="0">
                <a:latin typeface="Cambria"/>
                <a:cs typeface="Cambria"/>
              </a:rPr>
              <a:t>i</a:t>
            </a:r>
            <a:r>
              <a:rPr sz="1800" dirty="0">
                <a:latin typeface="Cambria"/>
                <a:cs typeface="Cambria"/>
              </a:rPr>
              <a:t>vit</a:t>
            </a:r>
            <a:r>
              <a:rPr sz="1800" spc="-140" dirty="0">
                <a:latin typeface="Cambria"/>
                <a:cs typeface="Cambria"/>
              </a:rPr>
              <a:t>y</a:t>
            </a:r>
            <a:r>
              <a:rPr sz="1800" dirty="0">
                <a:latin typeface="Cambria"/>
                <a:cs typeface="Cambria"/>
              </a:rPr>
              <a:t>,	</a:t>
            </a:r>
            <a:r>
              <a:rPr sz="1800" spc="-5" dirty="0">
                <a:latin typeface="Cambria"/>
                <a:cs typeface="Cambria"/>
              </a:rPr>
              <a:t>medi</a:t>
            </a:r>
            <a:r>
              <a:rPr sz="1800" dirty="0">
                <a:latin typeface="Cambria"/>
                <a:cs typeface="Cambria"/>
              </a:rPr>
              <a:t>a	</a:t>
            </a:r>
            <a:r>
              <a:rPr sz="1800" spc="-30" dirty="0">
                <a:latin typeface="Cambria"/>
                <a:cs typeface="Cambria"/>
              </a:rPr>
              <a:t>f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1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ma</a:t>
            </a:r>
            <a:r>
              <a:rPr sz="1800" spc="2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,	docume</a:t>
            </a:r>
            <a:r>
              <a:rPr sz="1800" spc="-1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t	</a:t>
            </a:r>
            <a:r>
              <a:rPr sz="1800" spc="-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he  </a:t>
            </a:r>
            <a:r>
              <a:rPr sz="1800" spc="-5" dirty="0">
                <a:latin typeface="Cambria"/>
                <a:cs typeface="Cambria"/>
              </a:rPr>
              <a:t>relationship</a:t>
            </a:r>
            <a:endParaRPr sz="1800">
              <a:latin typeface="Cambria"/>
              <a:cs typeface="Cambria"/>
            </a:endParaRPr>
          </a:p>
          <a:p>
            <a:pPr marL="17145">
              <a:lnSpc>
                <a:spcPct val="100000"/>
              </a:lnSpc>
            </a:pPr>
            <a:r>
              <a:rPr sz="1800" i="1" spc="-5" dirty="0">
                <a:latin typeface="Cambria"/>
                <a:cs typeface="Cambria"/>
              </a:rPr>
              <a:t>(Ex. </a:t>
            </a:r>
            <a:r>
              <a:rPr sz="1800" i="1" spc="-10" dirty="0">
                <a:latin typeface="Cambria"/>
                <a:cs typeface="Cambria"/>
              </a:rPr>
              <a:t>Intelligence Reports, </a:t>
            </a:r>
            <a:r>
              <a:rPr sz="1800" i="1" spc="-5" dirty="0">
                <a:latin typeface="Cambria"/>
                <a:cs typeface="Cambria"/>
              </a:rPr>
              <a:t>Operating Plans, </a:t>
            </a:r>
            <a:r>
              <a:rPr sz="1800" i="1" spc="-20" dirty="0">
                <a:latin typeface="Cambria"/>
                <a:cs typeface="Cambria"/>
              </a:rPr>
              <a:t>Awards</a:t>
            </a:r>
            <a:r>
              <a:rPr sz="1800" i="1" spc="1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2770" y="4717415"/>
            <a:ext cx="146755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71192" y="4640071"/>
            <a:ext cx="86188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Where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-10" dirty="0">
                <a:latin typeface="Cambria"/>
                <a:cs typeface="Cambria"/>
              </a:rPr>
              <a:t>record </a:t>
            </a:r>
            <a:r>
              <a:rPr sz="1800" b="1" spc="-10" dirty="0">
                <a:latin typeface="Cambria"/>
                <a:cs typeface="Cambria"/>
              </a:rPr>
              <a:t>breaks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-5" dirty="0">
                <a:latin typeface="Cambria"/>
                <a:cs typeface="Cambria"/>
              </a:rPr>
              <a:t>ends </a:t>
            </a:r>
            <a:r>
              <a:rPr sz="1800" dirty="0">
                <a:latin typeface="Cambria"/>
                <a:cs typeface="Cambria"/>
              </a:rPr>
              <a:t>its </a:t>
            </a:r>
            <a:r>
              <a:rPr sz="1800" spc="-10" dirty="0">
                <a:latin typeface="Cambria"/>
                <a:cs typeface="Cambria"/>
              </a:rPr>
              <a:t>lifecycle </a:t>
            </a:r>
            <a:r>
              <a:rPr sz="1800" dirty="0">
                <a:latin typeface="Cambria"/>
                <a:cs typeface="Cambria"/>
              </a:rPr>
              <a:t>is </a:t>
            </a:r>
            <a:r>
              <a:rPr sz="1800" spc="-15" dirty="0">
                <a:latin typeface="Cambria"/>
                <a:cs typeface="Cambria"/>
              </a:rPr>
              <a:t>referred </a:t>
            </a:r>
            <a:r>
              <a:rPr sz="1800" spc="-5" dirty="0">
                <a:latin typeface="Cambria"/>
                <a:cs typeface="Cambria"/>
              </a:rPr>
              <a:t>to as </a:t>
            </a:r>
            <a:r>
              <a:rPr sz="1800" dirty="0">
                <a:latin typeface="Cambria"/>
                <a:cs typeface="Cambria"/>
              </a:rPr>
              <a:t>the </a:t>
            </a:r>
            <a:r>
              <a:rPr sz="1800" b="1" spc="-5" dirty="0">
                <a:latin typeface="Cambria"/>
                <a:cs typeface="Cambria"/>
              </a:rPr>
              <a:t>cut-off</a:t>
            </a:r>
            <a:r>
              <a:rPr sz="1800" spc="-5" dirty="0">
                <a:latin typeface="Cambria"/>
                <a:cs typeface="Cambria"/>
              </a:rPr>
              <a:t>; </a:t>
            </a:r>
            <a:r>
              <a:rPr sz="1800" spc="-10" dirty="0">
                <a:latin typeface="Cambria"/>
                <a:cs typeface="Cambria"/>
              </a:rPr>
              <a:t>usually </a:t>
            </a:r>
            <a:r>
              <a:rPr sz="1800" spc="-5" dirty="0">
                <a:latin typeface="Cambria"/>
                <a:cs typeface="Cambria"/>
              </a:rPr>
              <a:t>occurs  at the close </a:t>
            </a:r>
            <a:r>
              <a:rPr sz="1800" dirty="0">
                <a:latin typeface="Cambria"/>
                <a:cs typeface="Cambria"/>
              </a:rPr>
              <a:t>of a </a:t>
            </a:r>
            <a:r>
              <a:rPr sz="1800" spc="-5" dirty="0">
                <a:latin typeface="Cambria"/>
                <a:cs typeface="Cambria"/>
              </a:rPr>
              <a:t>fiscal </a:t>
            </a:r>
            <a:r>
              <a:rPr sz="1800" dirty="0">
                <a:latin typeface="Cambria"/>
                <a:cs typeface="Cambria"/>
              </a:rPr>
              <a:t>or calendar </a:t>
            </a:r>
            <a:r>
              <a:rPr sz="1800" spc="-10" dirty="0">
                <a:latin typeface="Cambria"/>
                <a:cs typeface="Cambria"/>
              </a:rPr>
              <a:t>year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-10" dirty="0">
                <a:latin typeface="Cambria"/>
                <a:cs typeface="Cambria"/>
              </a:rPr>
              <a:t>event </a:t>
            </a:r>
            <a:r>
              <a:rPr sz="1800" spc="-5" dirty="0">
                <a:latin typeface="Cambria"/>
                <a:cs typeface="Cambria"/>
              </a:rPr>
              <a:t>(i.e. </a:t>
            </a:r>
            <a:r>
              <a:rPr sz="1800" spc="-10" dirty="0">
                <a:latin typeface="Cambria"/>
                <a:cs typeface="Cambria"/>
              </a:rPr>
              <a:t>investigations)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10" dirty="0">
                <a:latin typeface="Cambria"/>
                <a:cs typeface="Cambria"/>
              </a:rPr>
              <a:t>order </a:t>
            </a:r>
            <a:r>
              <a:rPr sz="1800" spc="-5" dirty="0">
                <a:latin typeface="Cambria"/>
                <a:cs typeface="Cambria"/>
              </a:rPr>
              <a:t>to allow the  </a:t>
            </a:r>
            <a:r>
              <a:rPr sz="1800" spc="-10" dirty="0">
                <a:latin typeface="Cambria"/>
                <a:cs typeface="Cambria"/>
              </a:rPr>
              <a:t>record </a:t>
            </a:r>
            <a:r>
              <a:rPr sz="1800" spc="-5" dirty="0">
                <a:latin typeface="Cambria"/>
                <a:cs typeface="Cambria"/>
              </a:rPr>
              <a:t>to be </a:t>
            </a:r>
            <a:r>
              <a:rPr sz="1800" spc="-15" dirty="0">
                <a:latin typeface="Cambria"/>
                <a:cs typeface="Cambria"/>
              </a:rPr>
              <a:t>destroyed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-15" dirty="0">
                <a:latin typeface="Cambria"/>
                <a:cs typeface="Cambria"/>
              </a:rPr>
              <a:t>transferred </a:t>
            </a:r>
            <a:r>
              <a:rPr sz="1800" spc="-5" dirty="0">
                <a:latin typeface="Cambria"/>
                <a:cs typeface="Cambria"/>
              </a:rPr>
              <a:t>to </a:t>
            </a:r>
            <a:r>
              <a:rPr sz="1800" spc="-15" dirty="0">
                <a:latin typeface="Cambria"/>
                <a:cs typeface="Cambria"/>
              </a:rPr>
              <a:t>NARA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retirement/preservation.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6497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 </a:t>
            </a:r>
            <a:r>
              <a:rPr spc="-20" dirty="0"/>
              <a:t>are Records</a:t>
            </a:r>
            <a:r>
              <a:rPr spc="-75" dirty="0"/>
              <a:t> </a:t>
            </a:r>
            <a:r>
              <a:rPr spc="-10" dirty="0"/>
              <a:t>Managed?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1828" y="1835404"/>
            <a:ext cx="146755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1861" y="3404742"/>
          <a:ext cx="10784205" cy="1777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7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Record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Series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Title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 of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Records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Cutoff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Disposition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Retention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5511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isposit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 Authority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5000-3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Organizational</a:t>
                      </a:r>
                      <a:r>
                        <a:rPr sz="1200" b="1" spc="-1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Organization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and functional charts, manuals,</a:t>
                      </a:r>
                      <a:r>
                        <a:rPr sz="1200" b="1" spc="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Calendar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Permanent: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DAA-NU-2015-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Functional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Charts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other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records depicting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1200" b="1" spc="-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organization,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Cut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off 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b="1" spc="-3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CY.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26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0005-0002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relationships,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functions,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status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200" b="1" spc="-4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1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Transfer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-4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offices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U.S. </a:t>
                      </a:r>
                      <a:r>
                        <a:rPr sz="1200" b="1" spc="-2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Navy,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U.S. Marine Corps and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Navy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National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Secretariat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Archives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after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cutoff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7199" y="1757553"/>
            <a:ext cx="9558655" cy="162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Disposition</a:t>
            </a:r>
            <a:r>
              <a:rPr sz="1800" b="1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5" dirty="0">
                <a:latin typeface="Cambria"/>
                <a:cs typeface="Cambria"/>
              </a:rPr>
              <a:t>NARA approved </a:t>
            </a:r>
            <a:r>
              <a:rPr sz="1800" spc="-5" dirty="0">
                <a:latin typeface="Cambria"/>
                <a:cs typeface="Cambria"/>
              </a:rPr>
              <a:t>schedule </a:t>
            </a:r>
            <a:r>
              <a:rPr sz="1800" spc="-15" dirty="0">
                <a:latin typeface="Cambria"/>
                <a:cs typeface="Cambria"/>
              </a:rPr>
              <a:t>for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b="1" spc="-5" dirty="0">
                <a:latin typeface="Cambria"/>
                <a:cs typeface="Cambria"/>
              </a:rPr>
              <a:t>destruction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temporary records 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b="1" spc="-10" dirty="0">
                <a:latin typeface="Cambria"/>
                <a:cs typeface="Cambria"/>
              </a:rPr>
              <a:t>transfer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permanent </a:t>
            </a:r>
            <a:r>
              <a:rPr sz="1800" spc="-10" dirty="0">
                <a:latin typeface="Cambria"/>
                <a:cs typeface="Cambria"/>
              </a:rPr>
              <a:t>records </a:t>
            </a:r>
            <a:r>
              <a:rPr sz="1800" spc="-5" dirty="0">
                <a:latin typeface="Cambria"/>
                <a:cs typeface="Cambria"/>
              </a:rPr>
              <a:t>to </a:t>
            </a:r>
            <a:r>
              <a:rPr sz="1800" spc="-15" dirty="0">
                <a:latin typeface="Cambria"/>
                <a:cs typeface="Cambria"/>
              </a:rPr>
              <a:t>NARA; </a:t>
            </a:r>
            <a:r>
              <a:rPr sz="1800" dirty="0">
                <a:latin typeface="Cambria"/>
                <a:cs typeface="Cambria"/>
              </a:rPr>
              <a:t>it </a:t>
            </a:r>
            <a:r>
              <a:rPr sz="1800" spc="-5" dirty="0">
                <a:latin typeface="Cambria"/>
                <a:cs typeface="Cambria"/>
              </a:rPr>
              <a:t>also dictates how long to </a:t>
            </a:r>
            <a:r>
              <a:rPr sz="1800" spc="-10" dirty="0">
                <a:latin typeface="Cambria"/>
                <a:cs typeface="Cambria"/>
              </a:rPr>
              <a:t>store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-5" dirty="0">
                <a:latin typeface="Cambria"/>
                <a:cs typeface="Cambria"/>
              </a:rPr>
              <a:t>retain  </a:t>
            </a:r>
            <a:r>
              <a:rPr sz="1800" spc="-10" dirty="0">
                <a:latin typeface="Cambria"/>
                <a:cs typeface="Cambria"/>
              </a:rPr>
              <a:t>records </a:t>
            </a:r>
            <a:r>
              <a:rPr sz="1800" dirty="0">
                <a:latin typeface="Cambria"/>
                <a:cs typeface="Cambria"/>
              </a:rPr>
              <a:t>on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site.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solidFill>
                  <a:srgbClr val="0B2240"/>
                </a:solidFill>
                <a:latin typeface="Calibri"/>
                <a:cs typeface="Calibri"/>
              </a:rPr>
              <a:t>Sample </a:t>
            </a:r>
            <a:r>
              <a:rPr sz="1800" b="1" spc="-5" dirty="0">
                <a:solidFill>
                  <a:srgbClr val="0B2240"/>
                </a:solidFill>
                <a:latin typeface="Calibri"/>
                <a:cs typeface="Calibri"/>
              </a:rPr>
              <a:t>DON </a:t>
            </a:r>
            <a:r>
              <a:rPr sz="1800" b="1" spc="-10" dirty="0">
                <a:solidFill>
                  <a:srgbClr val="0B2240"/>
                </a:solidFill>
                <a:latin typeface="Calibri"/>
                <a:cs typeface="Calibri"/>
              </a:rPr>
              <a:t>Records</a:t>
            </a:r>
            <a:r>
              <a:rPr sz="1800" b="1" spc="-60" dirty="0">
                <a:solidFill>
                  <a:srgbClr val="0B22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B2240"/>
                </a:solidFill>
                <a:latin typeface="Calibri"/>
                <a:cs typeface="Calibri"/>
              </a:rPr>
              <a:t>Schedule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6838" y="3051810"/>
            <a:ext cx="1303020" cy="2400300"/>
          </a:xfrm>
          <a:custGeom>
            <a:avLst/>
            <a:gdLst/>
            <a:ahLst/>
            <a:cxnLst/>
            <a:rect l="l" t="t" r="r" b="b"/>
            <a:pathLst>
              <a:path w="1303020" h="2400300">
                <a:moveTo>
                  <a:pt x="0" y="1200150"/>
                </a:moveTo>
                <a:lnTo>
                  <a:pt x="847" y="1138391"/>
                </a:lnTo>
                <a:lnTo>
                  <a:pt x="3363" y="1077443"/>
                </a:lnTo>
                <a:lnTo>
                  <a:pt x="7507" y="1017381"/>
                </a:lnTo>
                <a:lnTo>
                  <a:pt x="13237" y="958281"/>
                </a:lnTo>
                <a:lnTo>
                  <a:pt x="20512" y="900217"/>
                </a:lnTo>
                <a:lnTo>
                  <a:pt x="29293" y="843266"/>
                </a:lnTo>
                <a:lnTo>
                  <a:pt x="39536" y="787502"/>
                </a:lnTo>
                <a:lnTo>
                  <a:pt x="51202" y="733002"/>
                </a:lnTo>
                <a:lnTo>
                  <a:pt x="64250" y="679840"/>
                </a:lnTo>
                <a:lnTo>
                  <a:pt x="78639" y="628092"/>
                </a:lnTo>
                <a:lnTo>
                  <a:pt x="94327" y="577833"/>
                </a:lnTo>
                <a:lnTo>
                  <a:pt x="111275" y="529139"/>
                </a:lnTo>
                <a:lnTo>
                  <a:pt x="129440" y="482086"/>
                </a:lnTo>
                <a:lnTo>
                  <a:pt x="148782" y="436747"/>
                </a:lnTo>
                <a:lnTo>
                  <a:pt x="169260" y="393200"/>
                </a:lnTo>
                <a:lnTo>
                  <a:pt x="190833" y="351520"/>
                </a:lnTo>
                <a:lnTo>
                  <a:pt x="213460" y="311781"/>
                </a:lnTo>
                <a:lnTo>
                  <a:pt x="237100" y="274059"/>
                </a:lnTo>
                <a:lnTo>
                  <a:pt x="261713" y="238430"/>
                </a:lnTo>
                <a:lnTo>
                  <a:pt x="287256" y="204969"/>
                </a:lnTo>
                <a:lnTo>
                  <a:pt x="313690" y="173752"/>
                </a:lnTo>
                <a:lnTo>
                  <a:pt x="340974" y="144853"/>
                </a:lnTo>
                <a:lnTo>
                  <a:pt x="369065" y="118349"/>
                </a:lnTo>
                <a:lnTo>
                  <a:pt x="427510" y="72826"/>
                </a:lnTo>
                <a:lnTo>
                  <a:pt x="488696" y="37784"/>
                </a:lnTo>
                <a:lnTo>
                  <a:pt x="552297" y="13828"/>
                </a:lnTo>
                <a:lnTo>
                  <a:pt x="617985" y="1561"/>
                </a:lnTo>
                <a:lnTo>
                  <a:pt x="651510" y="0"/>
                </a:lnTo>
                <a:lnTo>
                  <a:pt x="685034" y="1561"/>
                </a:lnTo>
                <a:lnTo>
                  <a:pt x="750722" y="13828"/>
                </a:lnTo>
                <a:lnTo>
                  <a:pt x="814323" y="37784"/>
                </a:lnTo>
                <a:lnTo>
                  <a:pt x="875509" y="72826"/>
                </a:lnTo>
                <a:lnTo>
                  <a:pt x="933954" y="118349"/>
                </a:lnTo>
                <a:lnTo>
                  <a:pt x="962045" y="144853"/>
                </a:lnTo>
                <a:lnTo>
                  <a:pt x="989329" y="173752"/>
                </a:lnTo>
                <a:lnTo>
                  <a:pt x="1015763" y="204969"/>
                </a:lnTo>
                <a:lnTo>
                  <a:pt x="1041306" y="238430"/>
                </a:lnTo>
                <a:lnTo>
                  <a:pt x="1065919" y="274059"/>
                </a:lnTo>
                <a:lnTo>
                  <a:pt x="1089559" y="311781"/>
                </a:lnTo>
                <a:lnTo>
                  <a:pt x="1112186" y="351520"/>
                </a:lnTo>
                <a:lnTo>
                  <a:pt x="1133759" y="393200"/>
                </a:lnTo>
                <a:lnTo>
                  <a:pt x="1154237" y="436747"/>
                </a:lnTo>
                <a:lnTo>
                  <a:pt x="1173579" y="482086"/>
                </a:lnTo>
                <a:lnTo>
                  <a:pt x="1191744" y="529139"/>
                </a:lnTo>
                <a:lnTo>
                  <a:pt x="1208692" y="577833"/>
                </a:lnTo>
                <a:lnTo>
                  <a:pt x="1224380" y="628092"/>
                </a:lnTo>
                <a:lnTo>
                  <a:pt x="1238769" y="679840"/>
                </a:lnTo>
                <a:lnTo>
                  <a:pt x="1251817" y="733002"/>
                </a:lnTo>
                <a:lnTo>
                  <a:pt x="1263483" y="787502"/>
                </a:lnTo>
                <a:lnTo>
                  <a:pt x="1273726" y="843266"/>
                </a:lnTo>
                <a:lnTo>
                  <a:pt x="1282507" y="900217"/>
                </a:lnTo>
                <a:lnTo>
                  <a:pt x="1289782" y="958281"/>
                </a:lnTo>
                <a:lnTo>
                  <a:pt x="1295512" y="1017381"/>
                </a:lnTo>
                <a:lnTo>
                  <a:pt x="1299656" y="1077443"/>
                </a:lnTo>
                <a:lnTo>
                  <a:pt x="1302172" y="1138391"/>
                </a:lnTo>
                <a:lnTo>
                  <a:pt x="1303020" y="1200150"/>
                </a:lnTo>
                <a:lnTo>
                  <a:pt x="1302172" y="1261908"/>
                </a:lnTo>
                <a:lnTo>
                  <a:pt x="1299656" y="1322856"/>
                </a:lnTo>
                <a:lnTo>
                  <a:pt x="1295512" y="1382918"/>
                </a:lnTo>
                <a:lnTo>
                  <a:pt x="1289782" y="1442018"/>
                </a:lnTo>
                <a:lnTo>
                  <a:pt x="1282507" y="1500082"/>
                </a:lnTo>
                <a:lnTo>
                  <a:pt x="1273726" y="1557033"/>
                </a:lnTo>
                <a:lnTo>
                  <a:pt x="1263483" y="1612797"/>
                </a:lnTo>
                <a:lnTo>
                  <a:pt x="1251817" y="1667297"/>
                </a:lnTo>
                <a:lnTo>
                  <a:pt x="1238769" y="1720459"/>
                </a:lnTo>
                <a:lnTo>
                  <a:pt x="1224380" y="1772207"/>
                </a:lnTo>
                <a:lnTo>
                  <a:pt x="1208692" y="1822466"/>
                </a:lnTo>
                <a:lnTo>
                  <a:pt x="1191744" y="1871160"/>
                </a:lnTo>
                <a:lnTo>
                  <a:pt x="1173579" y="1918213"/>
                </a:lnTo>
                <a:lnTo>
                  <a:pt x="1154237" y="1963552"/>
                </a:lnTo>
                <a:lnTo>
                  <a:pt x="1133759" y="2007099"/>
                </a:lnTo>
                <a:lnTo>
                  <a:pt x="1112186" y="2048779"/>
                </a:lnTo>
                <a:lnTo>
                  <a:pt x="1089559" y="2088518"/>
                </a:lnTo>
                <a:lnTo>
                  <a:pt x="1065919" y="2126240"/>
                </a:lnTo>
                <a:lnTo>
                  <a:pt x="1041306" y="2161869"/>
                </a:lnTo>
                <a:lnTo>
                  <a:pt x="1015763" y="2195330"/>
                </a:lnTo>
                <a:lnTo>
                  <a:pt x="989329" y="2226547"/>
                </a:lnTo>
                <a:lnTo>
                  <a:pt x="962045" y="2255446"/>
                </a:lnTo>
                <a:lnTo>
                  <a:pt x="933954" y="2281950"/>
                </a:lnTo>
                <a:lnTo>
                  <a:pt x="875509" y="2327473"/>
                </a:lnTo>
                <a:lnTo>
                  <a:pt x="814323" y="2362515"/>
                </a:lnTo>
                <a:lnTo>
                  <a:pt x="750722" y="2386471"/>
                </a:lnTo>
                <a:lnTo>
                  <a:pt x="685034" y="2398738"/>
                </a:lnTo>
                <a:lnTo>
                  <a:pt x="651510" y="2400300"/>
                </a:lnTo>
                <a:lnTo>
                  <a:pt x="617985" y="2398738"/>
                </a:lnTo>
                <a:lnTo>
                  <a:pt x="552297" y="2386471"/>
                </a:lnTo>
                <a:lnTo>
                  <a:pt x="488696" y="2362515"/>
                </a:lnTo>
                <a:lnTo>
                  <a:pt x="427510" y="2327473"/>
                </a:lnTo>
                <a:lnTo>
                  <a:pt x="369065" y="2281950"/>
                </a:lnTo>
                <a:lnTo>
                  <a:pt x="340974" y="2255446"/>
                </a:lnTo>
                <a:lnTo>
                  <a:pt x="313690" y="2226547"/>
                </a:lnTo>
                <a:lnTo>
                  <a:pt x="287256" y="2195330"/>
                </a:lnTo>
                <a:lnTo>
                  <a:pt x="261713" y="2161869"/>
                </a:lnTo>
                <a:lnTo>
                  <a:pt x="237100" y="2126240"/>
                </a:lnTo>
                <a:lnTo>
                  <a:pt x="213460" y="2088518"/>
                </a:lnTo>
                <a:lnTo>
                  <a:pt x="190833" y="2048779"/>
                </a:lnTo>
                <a:lnTo>
                  <a:pt x="169260" y="2007099"/>
                </a:lnTo>
                <a:lnTo>
                  <a:pt x="148782" y="1963552"/>
                </a:lnTo>
                <a:lnTo>
                  <a:pt x="129440" y="1918213"/>
                </a:lnTo>
                <a:lnTo>
                  <a:pt x="111275" y="1871160"/>
                </a:lnTo>
                <a:lnTo>
                  <a:pt x="94327" y="1822466"/>
                </a:lnTo>
                <a:lnTo>
                  <a:pt x="78639" y="1772207"/>
                </a:lnTo>
                <a:lnTo>
                  <a:pt x="64250" y="1720459"/>
                </a:lnTo>
                <a:lnTo>
                  <a:pt x="51202" y="1667297"/>
                </a:lnTo>
                <a:lnTo>
                  <a:pt x="39536" y="1612797"/>
                </a:lnTo>
                <a:lnTo>
                  <a:pt x="29293" y="1557033"/>
                </a:lnTo>
                <a:lnTo>
                  <a:pt x="20512" y="1500082"/>
                </a:lnTo>
                <a:lnTo>
                  <a:pt x="13237" y="1442018"/>
                </a:lnTo>
                <a:lnTo>
                  <a:pt x="7507" y="1382918"/>
                </a:lnTo>
                <a:lnTo>
                  <a:pt x="3363" y="1322856"/>
                </a:lnTo>
                <a:lnTo>
                  <a:pt x="847" y="1261908"/>
                </a:lnTo>
                <a:lnTo>
                  <a:pt x="0" y="12001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6497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 </a:t>
            </a:r>
            <a:r>
              <a:rPr spc="-20" dirty="0"/>
              <a:t>are Records</a:t>
            </a:r>
            <a:r>
              <a:rPr spc="-75" dirty="0"/>
              <a:t> </a:t>
            </a:r>
            <a:r>
              <a:rPr spc="-10" dirty="0"/>
              <a:t>Managed?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4038" y="1493519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7691" y="1400302"/>
            <a:ext cx="85718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mbria"/>
                <a:cs typeface="Cambria"/>
              </a:rPr>
              <a:t>It</a:t>
            </a:r>
            <a:r>
              <a:rPr sz="2200" spc="9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is</a:t>
            </a:r>
            <a:r>
              <a:rPr sz="2200" spc="1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important</a:t>
            </a:r>
            <a:r>
              <a:rPr sz="2200" spc="9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to</a:t>
            </a:r>
            <a:r>
              <a:rPr sz="2200" spc="9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distinguish</a:t>
            </a:r>
            <a:r>
              <a:rPr sz="2200" spc="1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between</a:t>
            </a:r>
            <a:r>
              <a:rPr sz="2200" spc="1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a</a:t>
            </a:r>
            <a:r>
              <a:rPr sz="2200" spc="9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record’s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b="1" spc="-15" dirty="0">
                <a:latin typeface="Cambria"/>
                <a:cs typeface="Cambria"/>
              </a:rPr>
              <a:t>content</a:t>
            </a:r>
            <a:r>
              <a:rPr sz="2200" b="1" spc="9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(SSIC)</a:t>
            </a:r>
            <a:r>
              <a:rPr sz="2200" spc="8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and</a:t>
            </a:r>
            <a:r>
              <a:rPr sz="2200" spc="9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its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mbria"/>
                <a:cs typeface="Cambria"/>
              </a:rPr>
              <a:t>disposition </a:t>
            </a:r>
            <a:r>
              <a:rPr sz="2200" spc="-15" dirty="0">
                <a:latin typeface="Cambria"/>
                <a:cs typeface="Cambria"/>
              </a:rPr>
              <a:t>(record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schedule).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9464" y="2124455"/>
            <a:ext cx="8498205" cy="1332230"/>
          </a:xfrm>
          <a:prstGeom prst="rect">
            <a:avLst/>
          </a:prstGeom>
          <a:ln w="15875">
            <a:solidFill>
              <a:srgbClr val="0B224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R="183515" algn="ctr">
              <a:lnSpc>
                <a:spcPct val="100000"/>
              </a:lnSpc>
              <a:spcBef>
                <a:spcPts val="275"/>
              </a:spcBef>
            </a:pPr>
            <a:r>
              <a:rPr sz="2200" b="1" spc="-10" dirty="0">
                <a:latin typeface="Cambria"/>
                <a:cs typeface="Cambria"/>
              </a:rPr>
              <a:t>SSIC </a:t>
            </a:r>
            <a:r>
              <a:rPr sz="2200" b="1" spc="-5" dirty="0">
                <a:latin typeface="Cambria"/>
                <a:cs typeface="Cambria"/>
              </a:rPr>
              <a:t>= identification of </a:t>
            </a:r>
            <a:r>
              <a:rPr sz="2200" b="1" spc="-25" dirty="0">
                <a:latin typeface="Cambria"/>
                <a:cs typeface="Cambria"/>
              </a:rPr>
              <a:t>record </a:t>
            </a:r>
            <a:r>
              <a:rPr sz="2200" b="1" spc="-10" dirty="0">
                <a:latin typeface="Cambria"/>
                <a:cs typeface="Cambria"/>
              </a:rPr>
              <a:t>based </a:t>
            </a:r>
            <a:r>
              <a:rPr sz="2200" b="1" spc="-5" dirty="0">
                <a:latin typeface="Cambria"/>
                <a:cs typeface="Cambria"/>
              </a:rPr>
              <a:t>on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subject</a:t>
            </a:r>
            <a:r>
              <a:rPr sz="2200" b="1" u="heavy" spc="1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matter</a:t>
            </a:r>
            <a:endParaRPr sz="2200">
              <a:latin typeface="Cambria"/>
              <a:cs typeface="Cambria"/>
            </a:endParaRPr>
          </a:p>
          <a:p>
            <a:pPr marR="184785" algn="ctr">
              <a:lnSpc>
                <a:spcPct val="100000"/>
              </a:lnSpc>
              <a:spcBef>
                <a:spcPts val="600"/>
              </a:spcBef>
            </a:pPr>
            <a:r>
              <a:rPr sz="2200" spc="-15" dirty="0">
                <a:latin typeface="Cambria"/>
                <a:cs typeface="Cambria"/>
              </a:rPr>
              <a:t>vs.</a:t>
            </a:r>
            <a:endParaRPr sz="2200">
              <a:latin typeface="Cambria"/>
              <a:cs typeface="Cambria"/>
            </a:endParaRPr>
          </a:p>
          <a:p>
            <a:pPr marL="264160" algn="ctr">
              <a:lnSpc>
                <a:spcPct val="100000"/>
              </a:lnSpc>
              <a:spcBef>
                <a:spcPts val="600"/>
              </a:spcBef>
            </a:pPr>
            <a:r>
              <a:rPr sz="2200" b="1" spc="-20" dirty="0">
                <a:latin typeface="Cambria"/>
                <a:cs typeface="Cambria"/>
              </a:rPr>
              <a:t>Record </a:t>
            </a:r>
            <a:r>
              <a:rPr sz="2200" b="1" spc="-5" dirty="0">
                <a:latin typeface="Cambria"/>
                <a:cs typeface="Cambria"/>
              </a:rPr>
              <a:t>Schedule = disposition </a:t>
            </a:r>
            <a:r>
              <a:rPr sz="2200" b="1" spc="-15" dirty="0">
                <a:latin typeface="Cambria"/>
                <a:cs typeface="Cambria"/>
              </a:rPr>
              <a:t>date </a:t>
            </a:r>
            <a:r>
              <a:rPr sz="2200" b="1" spc="-10" dirty="0">
                <a:latin typeface="Cambria"/>
                <a:cs typeface="Cambria"/>
              </a:rPr>
              <a:t>affiliated </a:t>
            </a:r>
            <a:r>
              <a:rPr sz="2200" b="1" spc="-5" dirty="0">
                <a:latin typeface="Cambria"/>
                <a:cs typeface="Cambria"/>
              </a:rPr>
              <a:t>with 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record</a:t>
            </a:r>
            <a:r>
              <a:rPr sz="2200" b="1" u="heavy" spc="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type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3586" y="3634740"/>
            <a:ext cx="171703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07691" y="3549777"/>
            <a:ext cx="8575040" cy="193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mbria"/>
                <a:cs typeface="Cambria"/>
              </a:rPr>
              <a:t>Ex. </a:t>
            </a:r>
            <a:r>
              <a:rPr sz="2000" i="1" spc="-15" dirty="0">
                <a:latin typeface="Cambria"/>
                <a:cs typeface="Cambria"/>
              </a:rPr>
              <a:t>An </a:t>
            </a:r>
            <a:r>
              <a:rPr sz="2000" i="1" spc="-5" dirty="0">
                <a:latin typeface="Cambria"/>
                <a:cs typeface="Cambria"/>
              </a:rPr>
              <a:t>appointment </a:t>
            </a:r>
            <a:r>
              <a:rPr sz="2000" i="1" spc="-10" dirty="0">
                <a:latin typeface="Cambria"/>
                <a:cs typeface="Cambria"/>
              </a:rPr>
              <a:t>letter </a:t>
            </a:r>
            <a:r>
              <a:rPr sz="2000" i="1" dirty="0">
                <a:latin typeface="Cambria"/>
                <a:cs typeface="Cambria"/>
              </a:rPr>
              <a:t>may </a:t>
            </a:r>
            <a:r>
              <a:rPr sz="2000" i="1" spc="-5" dirty="0">
                <a:latin typeface="Cambria"/>
                <a:cs typeface="Cambria"/>
              </a:rPr>
              <a:t>be </a:t>
            </a:r>
            <a:r>
              <a:rPr sz="2000" b="1" i="1" spc="-10" dirty="0">
                <a:latin typeface="Cambria"/>
                <a:cs typeface="Cambria"/>
              </a:rPr>
              <a:t>created </a:t>
            </a:r>
            <a:r>
              <a:rPr sz="2000" i="1" spc="-5" dirty="0">
                <a:latin typeface="Cambria"/>
                <a:cs typeface="Cambria"/>
              </a:rPr>
              <a:t>in </a:t>
            </a:r>
            <a:r>
              <a:rPr sz="2000" i="1" spc="-15" dirty="0">
                <a:latin typeface="Cambria"/>
                <a:cs typeface="Cambria"/>
              </a:rPr>
              <a:t>reference </a:t>
            </a:r>
            <a:r>
              <a:rPr sz="2000" i="1" spc="-10" dirty="0">
                <a:latin typeface="Cambria"/>
                <a:cs typeface="Cambria"/>
              </a:rPr>
              <a:t>to training </a:t>
            </a:r>
            <a:r>
              <a:rPr sz="2000" i="1" spc="-5" dirty="0">
                <a:latin typeface="Cambria"/>
                <a:cs typeface="Cambria"/>
              </a:rPr>
              <a:t>(SSIC 3300),  </a:t>
            </a:r>
            <a:r>
              <a:rPr sz="2000" i="1" spc="-20" dirty="0">
                <a:latin typeface="Cambria"/>
                <a:cs typeface="Cambria"/>
              </a:rPr>
              <a:t>however, </a:t>
            </a:r>
            <a:r>
              <a:rPr sz="2000" i="1" spc="-10" dirty="0">
                <a:latin typeface="Cambria"/>
                <a:cs typeface="Cambria"/>
              </a:rPr>
              <a:t>it </a:t>
            </a:r>
            <a:r>
              <a:rPr sz="2000" i="1" dirty="0">
                <a:latin typeface="Cambria"/>
                <a:cs typeface="Cambria"/>
              </a:rPr>
              <a:t>should </a:t>
            </a:r>
            <a:r>
              <a:rPr sz="2000" i="1" spc="-5" dirty="0">
                <a:latin typeface="Cambria"/>
                <a:cs typeface="Cambria"/>
              </a:rPr>
              <a:t>be </a:t>
            </a:r>
            <a:r>
              <a:rPr sz="2000" b="1" i="1" spc="-5" dirty="0">
                <a:latin typeface="Cambria"/>
                <a:cs typeface="Cambria"/>
              </a:rPr>
              <a:t>filed </a:t>
            </a:r>
            <a:r>
              <a:rPr sz="2000" i="1" spc="-5" dirty="0">
                <a:latin typeface="Cambria"/>
                <a:cs typeface="Cambria"/>
              </a:rPr>
              <a:t>under </a:t>
            </a:r>
            <a:r>
              <a:rPr sz="2000" i="1" spc="-20" dirty="0">
                <a:latin typeface="Cambria"/>
                <a:cs typeface="Cambria"/>
              </a:rPr>
              <a:t>Record </a:t>
            </a:r>
            <a:r>
              <a:rPr sz="2000" i="1" spc="-10" dirty="0">
                <a:latin typeface="Cambria"/>
                <a:cs typeface="Cambria"/>
              </a:rPr>
              <a:t>Schedule </a:t>
            </a:r>
            <a:r>
              <a:rPr sz="2000" i="1" dirty="0">
                <a:latin typeface="Cambria"/>
                <a:cs typeface="Cambria"/>
              </a:rPr>
              <a:t>5000-1 </a:t>
            </a:r>
            <a:r>
              <a:rPr sz="2000" i="1" spc="-5" dirty="0">
                <a:latin typeface="Cambria"/>
                <a:cs typeface="Cambria"/>
              </a:rPr>
              <a:t>(General  </a:t>
            </a:r>
            <a:r>
              <a:rPr sz="2000" i="1" spc="-10" dirty="0">
                <a:latin typeface="Cambria"/>
                <a:cs typeface="Cambria"/>
              </a:rPr>
              <a:t>Correspondence) </a:t>
            </a:r>
            <a:r>
              <a:rPr sz="2000" i="1" spc="-5" dirty="0">
                <a:latin typeface="Cambria"/>
                <a:cs typeface="Cambria"/>
              </a:rPr>
              <a:t>because </a:t>
            </a:r>
            <a:r>
              <a:rPr sz="2000" i="1" spc="-10" dirty="0">
                <a:latin typeface="Cambria"/>
                <a:cs typeface="Cambria"/>
              </a:rPr>
              <a:t>that </a:t>
            </a:r>
            <a:r>
              <a:rPr sz="2000" i="1" spc="-5" dirty="0">
                <a:latin typeface="Cambria"/>
                <a:cs typeface="Cambria"/>
              </a:rPr>
              <a:t>is the </a:t>
            </a:r>
            <a:r>
              <a:rPr sz="2000" i="1" spc="-10" dirty="0">
                <a:latin typeface="Cambria"/>
                <a:cs typeface="Cambria"/>
              </a:rPr>
              <a:t>“bucket” </a:t>
            </a:r>
            <a:r>
              <a:rPr sz="2000" i="1" spc="-15" dirty="0">
                <a:latin typeface="Cambria"/>
                <a:cs typeface="Cambria"/>
              </a:rPr>
              <a:t>which </a:t>
            </a:r>
            <a:r>
              <a:rPr sz="2000" i="1" spc="-5" dirty="0">
                <a:latin typeface="Cambria"/>
                <a:cs typeface="Cambria"/>
              </a:rPr>
              <a:t>handles/disposes </a:t>
            </a:r>
            <a:r>
              <a:rPr sz="2000" i="1" dirty="0">
                <a:latin typeface="Cambria"/>
                <a:cs typeface="Cambria"/>
              </a:rPr>
              <a:t>of  appointment</a:t>
            </a:r>
            <a:r>
              <a:rPr sz="2000" i="1" spc="-4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letters.</a:t>
            </a:r>
            <a:endParaRPr sz="20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000" i="1" spc="-5" dirty="0">
                <a:latin typeface="Cambria"/>
                <a:cs typeface="Cambria"/>
              </a:rPr>
              <a:t>Ex. </a:t>
            </a:r>
            <a:r>
              <a:rPr sz="2000" i="1" dirty="0">
                <a:latin typeface="Cambria"/>
                <a:cs typeface="Cambria"/>
              </a:rPr>
              <a:t>The </a:t>
            </a:r>
            <a:r>
              <a:rPr sz="2000" i="1" spc="-5" dirty="0">
                <a:latin typeface="Cambria"/>
                <a:cs typeface="Cambria"/>
              </a:rPr>
              <a:t>Marine </a:t>
            </a:r>
            <a:r>
              <a:rPr sz="2000" i="1" spc="-10" dirty="0">
                <a:latin typeface="Cambria"/>
                <a:cs typeface="Cambria"/>
              </a:rPr>
              <a:t>Corps </a:t>
            </a:r>
            <a:r>
              <a:rPr sz="2000" i="1" spc="-5" dirty="0">
                <a:latin typeface="Cambria"/>
                <a:cs typeface="Cambria"/>
              </a:rPr>
              <a:t>Order </a:t>
            </a:r>
            <a:r>
              <a:rPr sz="2000" i="1" spc="-10" dirty="0">
                <a:latin typeface="Cambria"/>
                <a:cs typeface="Cambria"/>
              </a:rPr>
              <a:t>regarding </a:t>
            </a:r>
            <a:r>
              <a:rPr sz="2000" i="1" spc="-20" dirty="0">
                <a:latin typeface="Cambria"/>
                <a:cs typeface="Cambria"/>
              </a:rPr>
              <a:t>Awards </a:t>
            </a:r>
            <a:r>
              <a:rPr sz="2000" i="1" spc="-10" dirty="0">
                <a:latin typeface="Cambria"/>
                <a:cs typeface="Cambria"/>
              </a:rPr>
              <a:t>uses </a:t>
            </a:r>
            <a:r>
              <a:rPr sz="2000" i="1" spc="-5" dirty="0">
                <a:latin typeface="Cambria"/>
                <a:cs typeface="Cambria"/>
              </a:rPr>
              <a:t>SSIC 1650 to </a:t>
            </a:r>
            <a:r>
              <a:rPr sz="2000" i="1" dirty="0">
                <a:latin typeface="Cambria"/>
                <a:cs typeface="Cambria"/>
              </a:rPr>
              <a:t>identify </a:t>
            </a:r>
            <a:r>
              <a:rPr sz="2000" i="1" spc="-5" dirty="0">
                <a:latin typeface="Cambria"/>
                <a:cs typeface="Cambria"/>
              </a:rPr>
              <a:t>content,</a:t>
            </a:r>
            <a:endParaRPr sz="20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10" dirty="0">
                <a:latin typeface="Cambria"/>
                <a:cs typeface="Cambria"/>
              </a:rPr>
              <a:t>however </a:t>
            </a:r>
            <a:r>
              <a:rPr sz="2000" i="1" spc="-5" dirty="0">
                <a:latin typeface="Cambria"/>
                <a:cs typeface="Cambria"/>
              </a:rPr>
              <a:t>it is filed under </a:t>
            </a:r>
            <a:r>
              <a:rPr sz="2000" i="1" spc="-15" dirty="0">
                <a:latin typeface="Cambria"/>
                <a:cs typeface="Cambria"/>
              </a:rPr>
              <a:t>Record </a:t>
            </a:r>
            <a:r>
              <a:rPr sz="2000" i="1" spc="-10" dirty="0">
                <a:latin typeface="Cambria"/>
                <a:cs typeface="Cambria"/>
              </a:rPr>
              <a:t>Schedule </a:t>
            </a:r>
            <a:r>
              <a:rPr sz="2000" i="1" spc="-5" dirty="0">
                <a:latin typeface="Cambria"/>
                <a:cs typeface="Cambria"/>
              </a:rPr>
              <a:t>5000-8 </a:t>
            </a:r>
            <a:r>
              <a:rPr sz="2000" i="1" spc="-10" dirty="0">
                <a:latin typeface="Cambria"/>
                <a:cs typeface="Cambria"/>
              </a:rPr>
              <a:t>(Directives Case</a:t>
            </a:r>
            <a:r>
              <a:rPr sz="2000" i="1" spc="-5" dirty="0">
                <a:latin typeface="Cambria"/>
                <a:cs typeface="Cambria"/>
              </a:rPr>
              <a:t> Files).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3586" y="4930140"/>
            <a:ext cx="171703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76396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SSICs and </a:t>
            </a:r>
            <a:r>
              <a:rPr dirty="0"/>
              <a:t>DON </a:t>
            </a:r>
            <a:r>
              <a:rPr spc="-25" dirty="0"/>
              <a:t>Record</a:t>
            </a:r>
            <a:r>
              <a:rPr spc="-50" dirty="0"/>
              <a:t> </a:t>
            </a:r>
            <a:r>
              <a:rPr dirty="0"/>
              <a:t>Schedules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729" y="1586483"/>
            <a:ext cx="171703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3729" y="2287523"/>
            <a:ext cx="171703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3729" y="3293364"/>
            <a:ext cx="171703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3729" y="4969764"/>
            <a:ext cx="171703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7579" y="1500886"/>
            <a:ext cx="8943340" cy="412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SSICs </a:t>
            </a:r>
            <a:r>
              <a:rPr sz="2000" dirty="0">
                <a:latin typeface="Cambria"/>
                <a:cs typeface="Cambria"/>
              </a:rPr>
              <a:t>stand </a:t>
            </a:r>
            <a:r>
              <a:rPr sz="2000" spc="-5" dirty="0">
                <a:latin typeface="Cambria"/>
                <a:cs typeface="Cambria"/>
              </a:rPr>
              <a:t>for Standard Subject Identification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Code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Cambria"/>
              <a:cs typeface="Cambria"/>
            </a:endParaRPr>
          </a:p>
          <a:p>
            <a:pPr marL="12700" marR="505459">
              <a:lnSpc>
                <a:spcPct val="100000"/>
              </a:lnSpc>
            </a:pPr>
            <a:r>
              <a:rPr sz="2000" spc="-5" dirty="0">
                <a:latin typeface="Cambria"/>
                <a:cs typeface="Cambria"/>
              </a:rPr>
              <a:t>When </a:t>
            </a:r>
            <a:r>
              <a:rPr sz="2000" dirty="0">
                <a:latin typeface="Cambria"/>
                <a:cs typeface="Cambria"/>
              </a:rPr>
              <a:t>a </a:t>
            </a:r>
            <a:r>
              <a:rPr sz="2000" spc="-10" dirty="0">
                <a:latin typeface="Cambria"/>
                <a:cs typeface="Cambria"/>
              </a:rPr>
              <a:t>record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created, </a:t>
            </a:r>
            <a:r>
              <a:rPr sz="2000" dirty="0">
                <a:latin typeface="Cambria"/>
                <a:cs typeface="Cambria"/>
              </a:rPr>
              <a:t>it is assigned the </a:t>
            </a:r>
            <a:r>
              <a:rPr sz="2000" spc="-5" dirty="0">
                <a:latin typeface="Cambria"/>
                <a:cs typeface="Cambria"/>
              </a:rPr>
              <a:t>SSIC </a:t>
            </a:r>
            <a:r>
              <a:rPr sz="2000" dirty="0">
                <a:latin typeface="Cambria"/>
                <a:cs typeface="Cambria"/>
              </a:rPr>
              <a:t>that </a:t>
            </a:r>
            <a:r>
              <a:rPr sz="2000" spc="-5" dirty="0">
                <a:latin typeface="Cambria"/>
                <a:cs typeface="Cambria"/>
              </a:rPr>
              <a:t>most closely </a:t>
            </a:r>
            <a:r>
              <a:rPr sz="2000" dirty="0">
                <a:latin typeface="Cambria"/>
                <a:cs typeface="Cambria"/>
              </a:rPr>
              <a:t>describes</a:t>
            </a:r>
            <a:r>
              <a:rPr sz="2000" spc="-2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its  subject, </a:t>
            </a:r>
            <a:r>
              <a:rPr sz="2000" spc="-5" dirty="0">
                <a:latin typeface="Cambria"/>
                <a:cs typeface="Cambria"/>
              </a:rPr>
              <a:t>purpose </a:t>
            </a:r>
            <a:r>
              <a:rPr sz="2000" dirty="0">
                <a:latin typeface="Cambria"/>
                <a:cs typeface="Cambria"/>
              </a:rPr>
              <a:t>or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significance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 dirty="0">
              <a:latin typeface="Cambria"/>
              <a:cs typeface="Cambria"/>
            </a:endParaRPr>
          </a:p>
          <a:p>
            <a:pPr marL="12700" marR="142875">
              <a:lnSpc>
                <a:spcPct val="101299"/>
              </a:lnSpc>
            </a:pPr>
            <a:r>
              <a:rPr sz="2000" b="1" spc="-5" dirty="0">
                <a:latin typeface="Cambria"/>
                <a:cs typeface="Cambria"/>
              </a:rPr>
              <a:t>Once an SSIC is assigned, use the Command </a:t>
            </a:r>
            <a:r>
              <a:rPr sz="2000" b="1" dirty="0">
                <a:latin typeface="Cambria"/>
                <a:cs typeface="Cambria"/>
              </a:rPr>
              <a:t>Records </a:t>
            </a:r>
            <a:r>
              <a:rPr sz="2000" b="1" spc="-5" dirty="0">
                <a:latin typeface="Cambria"/>
                <a:cs typeface="Cambria"/>
              </a:rPr>
              <a:t>Operational Support  Site (CROSS: </a:t>
            </a:r>
            <a:r>
              <a:rPr sz="1400" b="1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mbria"/>
                <a:cs typeface="Cambria"/>
                <a:hlinkClick r:id="rId3"/>
              </a:rPr>
              <a:t>https://eis.usmc.mil/sites/cross</a:t>
            </a:r>
            <a:r>
              <a:rPr sz="1400" b="1" spc="-5" dirty="0">
                <a:solidFill>
                  <a:srgbClr val="3333CC"/>
                </a:solidFill>
                <a:latin typeface="Cambria"/>
                <a:cs typeface="Cambria"/>
                <a:hlinkClick r:id="rId3"/>
              </a:rPr>
              <a:t> </a:t>
            </a:r>
            <a:r>
              <a:rPr sz="1400" b="1" dirty="0">
                <a:solidFill>
                  <a:srgbClr val="3333CC"/>
                </a:solidFill>
                <a:latin typeface="Cambria"/>
                <a:cs typeface="Cambria"/>
              </a:rPr>
              <a:t>) </a:t>
            </a:r>
            <a:r>
              <a:rPr sz="2000" b="1" dirty="0">
                <a:latin typeface="Cambria"/>
                <a:cs typeface="Cambria"/>
              </a:rPr>
              <a:t>or </a:t>
            </a:r>
            <a:r>
              <a:rPr sz="2000" b="1" spc="-5" dirty="0">
                <a:latin typeface="Cambria"/>
                <a:cs typeface="Cambria"/>
              </a:rPr>
              <a:t>the </a:t>
            </a:r>
            <a:r>
              <a:rPr sz="2000" b="1" dirty="0">
                <a:latin typeface="Cambria"/>
                <a:cs typeface="Cambria"/>
              </a:rPr>
              <a:t>DON Record </a:t>
            </a:r>
            <a:r>
              <a:rPr sz="2000" b="1" spc="-5" dirty="0">
                <a:latin typeface="Cambria"/>
                <a:cs typeface="Cambria"/>
              </a:rPr>
              <a:t>Schedule </a:t>
            </a:r>
            <a:r>
              <a:rPr sz="2000" b="1" dirty="0">
                <a:latin typeface="Cambria"/>
                <a:cs typeface="Cambria"/>
              </a:rPr>
              <a:t>List </a:t>
            </a:r>
            <a:r>
              <a:rPr sz="2000" b="1" spc="-5" dirty="0">
                <a:latin typeface="Cambria"/>
                <a:cs typeface="Cambria"/>
              </a:rPr>
              <a:t>found  </a:t>
            </a:r>
            <a:r>
              <a:rPr sz="2000" b="1" dirty="0">
                <a:latin typeface="Cambria"/>
                <a:cs typeface="Cambria"/>
              </a:rPr>
              <a:t>on </a:t>
            </a:r>
            <a:r>
              <a:rPr sz="2000" b="1" spc="-5" dirty="0">
                <a:latin typeface="Cambria"/>
                <a:cs typeface="Cambria"/>
              </a:rPr>
              <a:t>the </a:t>
            </a:r>
            <a:r>
              <a:rPr sz="2000" b="1" spc="-25" dirty="0">
                <a:latin typeface="Cambria"/>
                <a:cs typeface="Cambria"/>
              </a:rPr>
              <a:t>SECNAV </a:t>
            </a:r>
            <a:r>
              <a:rPr sz="2000" b="1" spc="-5" dirty="0">
                <a:latin typeface="Cambria"/>
                <a:cs typeface="Cambria"/>
              </a:rPr>
              <a:t>portal to </a:t>
            </a:r>
            <a:r>
              <a:rPr sz="2000" b="1" dirty="0">
                <a:latin typeface="Cambria"/>
                <a:cs typeface="Cambria"/>
              </a:rPr>
              <a:t>“crosswalk” </a:t>
            </a:r>
            <a:r>
              <a:rPr sz="2000" b="1" spc="-5" dirty="0">
                <a:latin typeface="Cambria"/>
                <a:cs typeface="Cambria"/>
              </a:rPr>
              <a:t>that SSIC to its </a:t>
            </a:r>
            <a:r>
              <a:rPr sz="2000" b="1" dirty="0">
                <a:latin typeface="Cambria"/>
                <a:cs typeface="Cambria"/>
              </a:rPr>
              <a:t>corresponding Record  </a:t>
            </a:r>
            <a:r>
              <a:rPr sz="2000" b="1" spc="-5" dirty="0">
                <a:latin typeface="Cambria"/>
                <a:cs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Schedule: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u="sng" spc="-5" dirty="0">
                <a:solidFill>
                  <a:srgbClr val="0000FF"/>
                </a:solidFill>
                <a:uFill>
                  <a:solidFill>
                    <a:srgbClr val="0000CC"/>
                  </a:solidFill>
                </a:uFill>
                <a:latin typeface="Cambria"/>
                <a:cs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https://portal.secnav.navy.mil/orgs/DUSNM/DONAA/DRM/Records-a</a:t>
            </a:r>
            <a:r>
              <a:rPr sz="1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mbria"/>
                <a:cs typeface="Cambria"/>
              </a:rPr>
              <a:t>nd-Information- </a:t>
            </a:r>
            <a:r>
              <a:rPr sz="1400" b="1" spc="-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1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mbria"/>
                <a:cs typeface="Cambria"/>
              </a:rPr>
              <a:t>Management/Approved%20Record%20Schedules/Forms/AllItems.aspx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mbria"/>
                <a:cs typeface="Cambria"/>
              </a:rPr>
              <a:t>All RMs are </a:t>
            </a:r>
            <a:r>
              <a:rPr sz="2000" dirty="0">
                <a:latin typeface="Cambria"/>
                <a:cs typeface="Cambria"/>
              </a:rPr>
              <a:t>responsible for completing </a:t>
            </a:r>
            <a:r>
              <a:rPr sz="2000" spc="-5" dirty="0">
                <a:latin typeface="Cambria"/>
                <a:cs typeface="Cambria"/>
              </a:rPr>
              <a:t>the “crosswalk”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SSICs to the </a:t>
            </a:r>
            <a:r>
              <a:rPr sz="2000" dirty="0">
                <a:latin typeface="Cambria"/>
                <a:cs typeface="Cambria"/>
              </a:rPr>
              <a:t>DON</a:t>
            </a:r>
            <a:r>
              <a:rPr sz="2000" spc="-17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Record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mbria"/>
                <a:cs typeface="Cambria"/>
              </a:rPr>
              <a:t>Schedules and </a:t>
            </a:r>
            <a:r>
              <a:rPr sz="2000" dirty="0">
                <a:latin typeface="Cambria"/>
                <a:cs typeface="Cambria"/>
              </a:rPr>
              <a:t>should incorporate record schedules into </a:t>
            </a:r>
            <a:r>
              <a:rPr sz="2000" spc="-5" dirty="0">
                <a:latin typeface="Cambria"/>
                <a:cs typeface="Cambria"/>
              </a:rPr>
              <a:t>their </a:t>
            </a:r>
            <a:r>
              <a:rPr sz="2000" dirty="0">
                <a:latin typeface="Cambria"/>
                <a:cs typeface="Cambria"/>
              </a:rPr>
              <a:t>respective file</a:t>
            </a:r>
            <a:r>
              <a:rPr sz="2000" spc="-25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plans.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76396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SSICs and </a:t>
            </a:r>
            <a:r>
              <a:rPr dirty="0"/>
              <a:t>DON </a:t>
            </a:r>
            <a:r>
              <a:rPr spc="-25" dirty="0"/>
              <a:t>Record</a:t>
            </a:r>
            <a:r>
              <a:rPr spc="-50" dirty="0"/>
              <a:t> </a:t>
            </a:r>
            <a:r>
              <a:rPr dirty="0"/>
              <a:t>Schedules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5483" y="1731898"/>
            <a:ext cx="146755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0420" y="1654302"/>
            <a:ext cx="8555990" cy="406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The </a:t>
            </a:r>
            <a:r>
              <a:rPr sz="1800" spc="-5" dirty="0">
                <a:latin typeface="Cambria"/>
                <a:cs typeface="Cambria"/>
              </a:rPr>
              <a:t>new </a:t>
            </a:r>
            <a:r>
              <a:rPr sz="1800" dirty="0">
                <a:latin typeface="Cambria"/>
                <a:cs typeface="Cambria"/>
              </a:rPr>
              <a:t>DON </a:t>
            </a:r>
            <a:r>
              <a:rPr sz="1800" spc="-15" dirty="0">
                <a:latin typeface="Cambria"/>
                <a:cs typeface="Cambria"/>
              </a:rPr>
              <a:t>Record </a:t>
            </a:r>
            <a:r>
              <a:rPr sz="1800" spc="-5" dirty="0">
                <a:latin typeface="Cambria"/>
                <a:cs typeface="Cambria"/>
              </a:rPr>
              <a:t>Schedule </a:t>
            </a:r>
            <a:r>
              <a:rPr sz="1800" dirty="0">
                <a:latin typeface="Cambria"/>
                <a:cs typeface="Cambria"/>
              </a:rPr>
              <a:t>dispositions </a:t>
            </a:r>
            <a:r>
              <a:rPr sz="1800" b="1" spc="-10" dirty="0">
                <a:latin typeface="Cambria"/>
                <a:cs typeface="Cambria"/>
              </a:rPr>
              <a:t>replace </a:t>
            </a:r>
            <a:r>
              <a:rPr sz="1800" spc="-5" dirty="0">
                <a:latin typeface="Cambria"/>
                <a:cs typeface="Cambria"/>
              </a:rPr>
              <a:t>the SSIC </a:t>
            </a:r>
            <a:r>
              <a:rPr sz="1800" b="1" spc="-5" dirty="0">
                <a:latin typeface="Cambria"/>
                <a:cs typeface="Cambria"/>
              </a:rPr>
              <a:t>dispositions </a:t>
            </a:r>
            <a:r>
              <a:rPr sz="1800" spc="-5" dirty="0">
                <a:latin typeface="Cambria"/>
                <a:cs typeface="Cambria"/>
              </a:rPr>
              <a:t>listed within  </a:t>
            </a:r>
            <a:r>
              <a:rPr sz="1800" spc="-30" dirty="0">
                <a:latin typeface="Cambria"/>
                <a:cs typeface="Cambria"/>
              </a:rPr>
              <a:t>SECNAV </a:t>
            </a:r>
            <a:r>
              <a:rPr sz="1800" spc="-5" dirty="0">
                <a:latin typeface="Cambria"/>
                <a:cs typeface="Cambria"/>
              </a:rPr>
              <a:t>M-5210.1 and should now be adopted </a:t>
            </a:r>
            <a:r>
              <a:rPr sz="1800" spc="-10" dirty="0">
                <a:latin typeface="Cambria"/>
                <a:cs typeface="Cambria"/>
              </a:rPr>
              <a:t>for </a:t>
            </a:r>
            <a:r>
              <a:rPr sz="1800" spc="-20" dirty="0">
                <a:latin typeface="Cambria"/>
                <a:cs typeface="Cambria"/>
              </a:rPr>
              <a:t>everyday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use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800" dirty="0">
                <a:latin typeface="Cambria"/>
                <a:cs typeface="Cambria"/>
              </a:rPr>
              <a:t>This </a:t>
            </a:r>
            <a:r>
              <a:rPr sz="1800" spc="-10" dirty="0">
                <a:latin typeface="Cambria"/>
                <a:cs typeface="Cambria"/>
              </a:rPr>
              <a:t>reduces approximately </a:t>
            </a:r>
            <a:r>
              <a:rPr sz="1800" b="1" spc="-5" dirty="0">
                <a:latin typeface="Cambria"/>
                <a:cs typeface="Cambria"/>
              </a:rPr>
              <a:t>6,000 SSICs </a:t>
            </a:r>
            <a:r>
              <a:rPr sz="1800" spc="-5" dirty="0">
                <a:latin typeface="Cambria"/>
                <a:cs typeface="Cambria"/>
              </a:rPr>
              <a:t>to ~</a:t>
            </a:r>
            <a:r>
              <a:rPr sz="1800" b="1" spc="-5" dirty="0">
                <a:latin typeface="Cambria"/>
                <a:cs typeface="Cambria"/>
              </a:rPr>
              <a:t>712 </a:t>
            </a:r>
            <a:r>
              <a:rPr sz="1800" b="1" spc="-20" dirty="0">
                <a:latin typeface="Cambria"/>
                <a:cs typeface="Cambria"/>
              </a:rPr>
              <a:t>Record </a:t>
            </a:r>
            <a:r>
              <a:rPr sz="1800" b="1" spc="-5" dirty="0">
                <a:latin typeface="Cambria"/>
                <a:cs typeface="Cambria"/>
              </a:rPr>
              <a:t>(Disposition)</a:t>
            </a:r>
            <a:r>
              <a:rPr sz="1800" b="1" spc="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Schedules</a:t>
            </a:r>
            <a:endParaRPr sz="1800">
              <a:latin typeface="Cambria"/>
              <a:cs typeface="Cambria"/>
            </a:endParaRPr>
          </a:p>
          <a:p>
            <a:pPr marL="12700" marR="2003425">
              <a:lnSpc>
                <a:spcPts val="6320"/>
              </a:lnSpc>
              <a:spcBef>
                <a:spcPts val="900"/>
              </a:spcBef>
            </a:pPr>
            <a:r>
              <a:rPr sz="1800" spc="-10" dirty="0">
                <a:latin typeface="Cambria"/>
                <a:cs typeface="Cambria"/>
              </a:rPr>
              <a:t>Retention </a:t>
            </a:r>
            <a:r>
              <a:rPr sz="1800" spc="-5" dirty="0">
                <a:latin typeface="Cambria"/>
                <a:cs typeface="Cambria"/>
              </a:rPr>
              <a:t>periods </a:t>
            </a:r>
            <a:r>
              <a:rPr sz="1800" spc="-15" dirty="0">
                <a:latin typeface="Cambria"/>
                <a:cs typeface="Cambria"/>
              </a:rPr>
              <a:t>are </a:t>
            </a:r>
            <a:r>
              <a:rPr sz="1800" spc="-5" dirty="0">
                <a:latin typeface="Cambria"/>
                <a:cs typeface="Cambria"/>
              </a:rPr>
              <a:t>longer than those listed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30" dirty="0">
                <a:latin typeface="Cambria"/>
                <a:cs typeface="Cambria"/>
              </a:rPr>
              <a:t>SECNAV </a:t>
            </a:r>
            <a:r>
              <a:rPr sz="1800" dirty="0">
                <a:latin typeface="Cambria"/>
                <a:cs typeface="Cambria"/>
              </a:rPr>
              <a:t>M-5210.1  </a:t>
            </a:r>
            <a:r>
              <a:rPr sz="1800" spc="-5" dirty="0">
                <a:latin typeface="Cambria"/>
                <a:cs typeface="Cambria"/>
              </a:rPr>
              <a:t>RMs now manage </a:t>
            </a:r>
            <a:r>
              <a:rPr sz="1800" spc="-15" dirty="0">
                <a:latin typeface="Cambria"/>
                <a:cs typeface="Cambria"/>
              </a:rPr>
              <a:t>fewer </a:t>
            </a:r>
            <a:r>
              <a:rPr sz="1800" spc="-10" dirty="0">
                <a:latin typeface="Cambria"/>
                <a:cs typeface="Cambria"/>
              </a:rPr>
              <a:t>record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dispositions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mbria"/>
              <a:cs typeface="Cambria"/>
            </a:endParaRPr>
          </a:p>
          <a:p>
            <a:pPr marL="12700" marR="872490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Since retention periods </a:t>
            </a:r>
            <a:r>
              <a:rPr sz="1800" spc="-20" dirty="0">
                <a:latin typeface="Cambria"/>
                <a:cs typeface="Cambria"/>
              </a:rPr>
              <a:t>have </a:t>
            </a:r>
            <a:r>
              <a:rPr sz="1800" spc="-5" dirty="0">
                <a:latin typeface="Cambria"/>
                <a:cs typeface="Cambria"/>
              </a:rPr>
              <a:t>been extended, </a:t>
            </a:r>
            <a:r>
              <a:rPr sz="1800" dirty="0">
                <a:latin typeface="Cambria"/>
                <a:cs typeface="Cambria"/>
              </a:rPr>
              <a:t>it is </a:t>
            </a:r>
            <a:r>
              <a:rPr sz="1800" spc="-5" dirty="0">
                <a:latin typeface="Cambria"/>
                <a:cs typeface="Cambria"/>
              </a:rPr>
              <a:t>important to </a:t>
            </a:r>
            <a:r>
              <a:rPr sz="1800" dirty="0">
                <a:latin typeface="Cambria"/>
                <a:cs typeface="Cambria"/>
              </a:rPr>
              <a:t>identify the </a:t>
            </a:r>
            <a:r>
              <a:rPr sz="1800" spc="-5" dirty="0">
                <a:latin typeface="Cambria"/>
                <a:cs typeface="Cambria"/>
              </a:rPr>
              <a:t>new  dispositions schedules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10" dirty="0">
                <a:latin typeface="Cambria"/>
                <a:cs typeface="Cambria"/>
              </a:rPr>
              <a:t>order </a:t>
            </a:r>
            <a:r>
              <a:rPr sz="1800" spc="-5" dirty="0">
                <a:latin typeface="Cambria"/>
                <a:cs typeface="Cambria"/>
              </a:rPr>
              <a:t>to </a:t>
            </a:r>
            <a:r>
              <a:rPr sz="1800" spc="-15" dirty="0">
                <a:latin typeface="Cambria"/>
                <a:cs typeface="Cambria"/>
              </a:rPr>
              <a:t>prevent </a:t>
            </a:r>
            <a:r>
              <a:rPr sz="1800" dirty="0">
                <a:latin typeface="Cambria"/>
                <a:cs typeface="Cambria"/>
              </a:rPr>
              <a:t>unauthorized </a:t>
            </a:r>
            <a:r>
              <a:rPr sz="1800" spc="-5" dirty="0">
                <a:latin typeface="Cambria"/>
                <a:cs typeface="Cambria"/>
              </a:rPr>
              <a:t>destruction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records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5483" y="2809367"/>
            <a:ext cx="146755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5483" y="3610990"/>
            <a:ext cx="146755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5483" y="4414139"/>
            <a:ext cx="146755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5483" y="5217286"/>
            <a:ext cx="146755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76396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SSICs and </a:t>
            </a:r>
            <a:r>
              <a:rPr dirty="0"/>
              <a:t>DON </a:t>
            </a:r>
            <a:r>
              <a:rPr spc="-25" dirty="0"/>
              <a:t>Record</a:t>
            </a:r>
            <a:r>
              <a:rPr spc="-50" dirty="0"/>
              <a:t> </a:t>
            </a:r>
            <a:r>
              <a:rPr dirty="0"/>
              <a:t>Schedules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455" y="2360676"/>
            <a:ext cx="10022205" cy="27940"/>
          </a:xfrm>
          <a:custGeom>
            <a:avLst/>
            <a:gdLst/>
            <a:ahLst/>
            <a:cxnLst/>
            <a:rect l="l" t="t" r="r" b="b"/>
            <a:pathLst>
              <a:path w="10022205" h="27939">
                <a:moveTo>
                  <a:pt x="0" y="27432"/>
                </a:moveTo>
                <a:lnTo>
                  <a:pt x="10021824" y="27432"/>
                </a:lnTo>
                <a:lnTo>
                  <a:pt x="10021824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1824" y="2506726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1824" y="4152646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0783" y="1321308"/>
            <a:ext cx="10209530" cy="1039494"/>
          </a:xfrm>
          <a:custGeom>
            <a:avLst/>
            <a:gdLst/>
            <a:ahLst/>
            <a:cxnLst/>
            <a:rect l="l" t="t" r="r" b="b"/>
            <a:pathLst>
              <a:path w="10209530" h="1039494">
                <a:moveTo>
                  <a:pt x="10209276" y="0"/>
                </a:moveTo>
                <a:lnTo>
                  <a:pt x="0" y="0"/>
                </a:lnTo>
                <a:lnTo>
                  <a:pt x="0" y="1039368"/>
                </a:lnTo>
                <a:lnTo>
                  <a:pt x="10209276" y="1039368"/>
                </a:lnTo>
                <a:lnTo>
                  <a:pt x="10209276" y="0"/>
                </a:lnTo>
                <a:close/>
              </a:path>
            </a:pathLst>
          </a:custGeom>
          <a:solidFill>
            <a:srgbClr val="0B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0783" y="1347597"/>
            <a:ext cx="10209530" cy="456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80010" algn="just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records </a:t>
            </a:r>
            <a:r>
              <a:rPr sz="2050" spc="-15" dirty="0">
                <a:solidFill>
                  <a:srgbClr val="FFFFFF"/>
                </a:solidFill>
                <a:latin typeface="Cambria"/>
                <a:cs typeface="Cambria"/>
              </a:rPr>
              <a:t>inventory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is a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list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each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record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series within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organization. It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identifies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the  amount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records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050" spc="-15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problem areas that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would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prohibit </a:t>
            </a:r>
            <a:r>
              <a:rPr sz="2050" spc="-1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migration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records 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from paper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electronic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format. A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records </a:t>
            </a:r>
            <a:r>
              <a:rPr sz="2050" spc="-15" dirty="0">
                <a:solidFill>
                  <a:srgbClr val="FFFFFF"/>
                </a:solidFill>
                <a:latin typeface="Cambria"/>
                <a:cs typeface="Cambria"/>
              </a:rPr>
              <a:t>inventory </a:t>
            </a:r>
            <a:r>
              <a:rPr sz="2050" dirty="0">
                <a:solidFill>
                  <a:srgbClr val="FFFFFF"/>
                </a:solidFill>
                <a:latin typeface="Cambria"/>
                <a:cs typeface="Cambria"/>
              </a:rPr>
              <a:t>can be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created </a:t>
            </a:r>
            <a:r>
              <a:rPr sz="2050" spc="-1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05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Cambria"/>
                <a:cs typeface="Cambria"/>
              </a:rPr>
              <a:t>determining:</a:t>
            </a:r>
            <a:endParaRPr sz="2050">
              <a:latin typeface="Cambria"/>
              <a:cs typeface="Cambria"/>
            </a:endParaRPr>
          </a:p>
          <a:p>
            <a:pPr marL="476884">
              <a:lnSpc>
                <a:spcPct val="100000"/>
              </a:lnSpc>
              <a:spcBef>
                <a:spcPts val="1010"/>
              </a:spcBef>
            </a:pPr>
            <a:r>
              <a:rPr sz="2200" b="1" spc="-10" dirty="0">
                <a:latin typeface="Cambria"/>
                <a:cs typeface="Cambria"/>
              </a:rPr>
              <a:t>Who </a:t>
            </a:r>
            <a:r>
              <a:rPr sz="2200" spc="-5" dirty="0">
                <a:latin typeface="Cambria"/>
                <a:cs typeface="Cambria"/>
              </a:rPr>
              <a:t>has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records?</a:t>
            </a:r>
            <a:endParaRPr sz="2200">
              <a:latin typeface="Cambria"/>
              <a:cs typeface="Cambria"/>
            </a:endParaRPr>
          </a:p>
          <a:p>
            <a:pPr marL="476884" marR="4284345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Designate RM points </a:t>
            </a:r>
            <a:r>
              <a:rPr sz="2200" spc="-5" dirty="0">
                <a:latin typeface="Cambria"/>
                <a:cs typeface="Cambria"/>
              </a:rPr>
              <a:t>of contact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create </a:t>
            </a:r>
            <a:r>
              <a:rPr sz="2200" spc="-10" dirty="0">
                <a:latin typeface="Cambria"/>
                <a:cs typeface="Cambria"/>
              </a:rPr>
              <a:t>an  organizational </a:t>
            </a:r>
            <a:r>
              <a:rPr sz="2200" spc="-20" dirty="0">
                <a:latin typeface="Cambria"/>
                <a:cs typeface="Cambria"/>
              </a:rPr>
              <a:t>hierarchy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capture </a:t>
            </a:r>
            <a:r>
              <a:rPr sz="2200" spc="-5" dirty="0">
                <a:latin typeface="Cambria"/>
                <a:cs typeface="Cambria"/>
              </a:rPr>
              <a:t>all offices,  sections, subsections </a:t>
            </a:r>
            <a:r>
              <a:rPr sz="2200" spc="-10" dirty="0">
                <a:latin typeface="Cambria"/>
                <a:cs typeface="Cambria"/>
              </a:rPr>
              <a:t>etc. </a:t>
            </a:r>
            <a:r>
              <a:rPr sz="2200" spc="-5" dirty="0">
                <a:latin typeface="Cambria"/>
                <a:cs typeface="Cambria"/>
              </a:rPr>
              <a:t>with</a:t>
            </a:r>
            <a:r>
              <a:rPr sz="2200" spc="8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records</a:t>
            </a:r>
            <a:endParaRPr sz="2200">
              <a:latin typeface="Cambria"/>
              <a:cs typeface="Cambria"/>
            </a:endParaRPr>
          </a:p>
          <a:p>
            <a:pPr marL="476884">
              <a:lnSpc>
                <a:spcPct val="100000"/>
              </a:lnSpc>
              <a:spcBef>
                <a:spcPts val="1200"/>
              </a:spcBef>
            </a:pPr>
            <a:r>
              <a:rPr sz="2200" b="1" spc="-10" dirty="0">
                <a:latin typeface="Cambria"/>
                <a:cs typeface="Cambria"/>
              </a:rPr>
              <a:t>What </a:t>
            </a: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20" dirty="0">
                <a:latin typeface="Cambria"/>
                <a:cs typeface="Cambria"/>
              </a:rPr>
              <a:t>are</a:t>
            </a:r>
            <a:r>
              <a:rPr sz="2200" spc="6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created?</a:t>
            </a:r>
            <a:endParaRPr sz="2200">
              <a:latin typeface="Cambria"/>
              <a:cs typeface="Cambria"/>
            </a:endParaRPr>
          </a:p>
          <a:p>
            <a:pPr marL="476884" marR="4504690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Determine the type and </a:t>
            </a:r>
            <a:r>
              <a:rPr sz="2200" spc="-20" dirty="0">
                <a:latin typeface="Cambria"/>
                <a:cs typeface="Cambria"/>
              </a:rPr>
              <a:t>value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15" dirty="0">
                <a:latin typeface="Cambria"/>
                <a:cs typeface="Cambria"/>
              </a:rPr>
              <a:t>records  created </a:t>
            </a:r>
            <a:r>
              <a:rPr sz="2200" spc="-10" dirty="0">
                <a:latin typeface="Cambria"/>
                <a:cs typeface="Cambria"/>
              </a:rPr>
              <a:t>and/or </a:t>
            </a:r>
            <a:r>
              <a:rPr sz="2200" spc="-5" dirty="0">
                <a:latin typeface="Cambria"/>
                <a:cs typeface="Cambria"/>
              </a:rPr>
              <a:t>maintained </a:t>
            </a:r>
            <a:r>
              <a:rPr sz="2200" spc="-10" dirty="0">
                <a:latin typeface="Cambria"/>
                <a:cs typeface="Cambria"/>
              </a:rPr>
              <a:t>throughout the  organization </a:t>
            </a:r>
            <a:r>
              <a:rPr sz="2200" spc="-5" dirty="0">
                <a:latin typeface="Cambria"/>
                <a:cs typeface="Cambria"/>
              </a:rPr>
              <a:t>(i.e. </a:t>
            </a:r>
            <a:r>
              <a:rPr sz="2200" spc="-30" dirty="0">
                <a:latin typeface="Cambria"/>
                <a:cs typeface="Cambria"/>
              </a:rPr>
              <a:t>temporary, </a:t>
            </a:r>
            <a:r>
              <a:rPr sz="2200" spc="-5" dirty="0">
                <a:latin typeface="Cambria"/>
                <a:cs typeface="Cambria"/>
              </a:rPr>
              <a:t>permanent,  historical, financial, </a:t>
            </a:r>
            <a:r>
              <a:rPr sz="2200" spc="-15" dirty="0">
                <a:latin typeface="Cambria"/>
                <a:cs typeface="Cambria"/>
              </a:rPr>
              <a:t>administrative</a:t>
            </a:r>
            <a:r>
              <a:rPr sz="2200" spc="8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etc.)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98180" y="2971800"/>
            <a:ext cx="3578352" cy="2557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6685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Creating </a:t>
            </a:r>
            <a:r>
              <a:rPr dirty="0"/>
              <a:t>a </a:t>
            </a:r>
            <a:r>
              <a:rPr spc="-20" dirty="0"/>
              <a:t>Records</a:t>
            </a:r>
            <a:r>
              <a:rPr spc="-80" dirty="0"/>
              <a:t> </a:t>
            </a:r>
            <a:r>
              <a:rPr spc="-20" dirty="0"/>
              <a:t>Inventory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6685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Creating </a:t>
            </a:r>
            <a:r>
              <a:rPr dirty="0"/>
              <a:t>a </a:t>
            </a:r>
            <a:r>
              <a:rPr spc="-20" dirty="0"/>
              <a:t>Records</a:t>
            </a:r>
            <a:r>
              <a:rPr spc="-80" dirty="0"/>
              <a:t> </a:t>
            </a:r>
            <a:r>
              <a:rPr spc="-20" dirty="0"/>
              <a:t>Inventory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11960860" cy="1941830"/>
            <a:chOff x="0" y="304800"/>
            <a:chExt cx="11960860" cy="194183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1805939" cy="1805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18776" y="388619"/>
              <a:ext cx="1941830" cy="1858010"/>
            </a:xfrm>
            <a:custGeom>
              <a:avLst/>
              <a:gdLst/>
              <a:ahLst/>
              <a:cxnLst/>
              <a:rect l="l" t="t" r="r" b="b"/>
              <a:pathLst>
                <a:path w="1941829" h="1858010">
                  <a:moveTo>
                    <a:pt x="1941576" y="0"/>
                  </a:moveTo>
                  <a:lnTo>
                    <a:pt x="0" y="0"/>
                  </a:lnTo>
                  <a:lnTo>
                    <a:pt x="0" y="1857755"/>
                  </a:lnTo>
                  <a:lnTo>
                    <a:pt x="1941576" y="1857755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B9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18776" y="432816"/>
            <a:ext cx="1941830" cy="181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32715" marR="124460" indent="74295" algn="just">
              <a:lnSpc>
                <a:spcPct val="100000"/>
              </a:lnSpc>
              <a:spcBef>
                <a:spcPts val="5"/>
              </a:spcBef>
            </a:pP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“To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get to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where 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need to be, 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need to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know  where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2144" y="1840992"/>
            <a:ext cx="9115044" cy="261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4317" y="3292855"/>
            <a:ext cx="87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07558" y="3285490"/>
            <a:ext cx="60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b="1" spc="-60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9385" y="3292855"/>
            <a:ext cx="608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How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416" y="3971290"/>
            <a:ext cx="328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mbria"/>
                <a:cs typeface="Cambria"/>
              </a:rPr>
              <a:t>Where </a:t>
            </a:r>
            <a:r>
              <a:rPr sz="1800" b="1" dirty="0">
                <a:latin typeface="Cambria"/>
                <a:cs typeface="Cambria"/>
              </a:rPr>
              <a:t>the </a:t>
            </a:r>
            <a:r>
              <a:rPr sz="1800" b="1" spc="-15" dirty="0">
                <a:latin typeface="Cambria"/>
                <a:cs typeface="Cambria"/>
              </a:rPr>
              <a:t>records are</a:t>
            </a:r>
            <a:r>
              <a:rPr sz="1800" b="1" spc="-5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located?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5427" y="3978402"/>
            <a:ext cx="321564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3716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mbria"/>
                <a:cs typeface="Cambria"/>
              </a:rPr>
              <a:t>Why </a:t>
            </a:r>
            <a:r>
              <a:rPr sz="1800" b="1" spc="-15" dirty="0">
                <a:latin typeface="Cambria"/>
                <a:cs typeface="Cambria"/>
              </a:rPr>
              <a:t>are </a:t>
            </a:r>
            <a:r>
              <a:rPr sz="1800" b="1" dirty="0">
                <a:latin typeface="Cambria"/>
                <a:cs typeface="Cambria"/>
              </a:rPr>
              <a:t>the </a:t>
            </a:r>
            <a:r>
              <a:rPr sz="1800" b="1" spc="-15" dirty="0">
                <a:latin typeface="Cambria"/>
                <a:cs typeface="Cambria"/>
              </a:rPr>
              <a:t>records </a:t>
            </a:r>
            <a:r>
              <a:rPr sz="1800" b="1" spc="-10" dirty="0">
                <a:latin typeface="Cambria"/>
                <a:cs typeface="Cambria"/>
              </a:rPr>
              <a:t>located  </a:t>
            </a:r>
            <a:r>
              <a:rPr sz="1800" b="1" spc="-5" dirty="0">
                <a:latin typeface="Cambria"/>
                <a:cs typeface="Cambria"/>
              </a:rPr>
              <a:t>there?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ts val="1825"/>
              </a:lnSpc>
            </a:pPr>
            <a:r>
              <a:rPr sz="1600" spc="-5" dirty="0">
                <a:latin typeface="Cambria"/>
                <a:cs typeface="Cambria"/>
              </a:rPr>
              <a:t>Consider whether or </a:t>
            </a:r>
            <a:r>
              <a:rPr sz="1600" spc="-10" dirty="0">
                <a:latin typeface="Cambria"/>
                <a:cs typeface="Cambria"/>
              </a:rPr>
              <a:t>not the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record’s</a:t>
            </a:r>
            <a:endParaRPr sz="1600">
              <a:latin typeface="Cambria"/>
              <a:cs typeface="Cambria"/>
            </a:endParaRPr>
          </a:p>
          <a:p>
            <a:pPr marL="33655" marR="30480" indent="2540" algn="ctr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location is in compliance with ERM  </a:t>
            </a:r>
            <a:r>
              <a:rPr sz="1600" spc="-10" dirty="0">
                <a:latin typeface="Cambria"/>
                <a:cs typeface="Cambria"/>
              </a:rPr>
              <a:t>policy requirements; </a:t>
            </a:r>
            <a:r>
              <a:rPr sz="1600" spc="-5" dirty="0">
                <a:latin typeface="Cambria"/>
                <a:cs typeface="Cambria"/>
              </a:rPr>
              <a:t>if </a:t>
            </a:r>
            <a:r>
              <a:rPr sz="1600" dirty="0">
                <a:latin typeface="Cambria"/>
                <a:cs typeface="Cambria"/>
              </a:rPr>
              <a:t>not, </a:t>
            </a:r>
            <a:r>
              <a:rPr sz="1600" spc="-10" dirty="0">
                <a:latin typeface="Cambria"/>
                <a:cs typeface="Cambria"/>
              </a:rPr>
              <a:t>what  </a:t>
            </a:r>
            <a:r>
              <a:rPr sz="1600" spc="-5" dirty="0">
                <a:latin typeface="Cambria"/>
                <a:cs typeface="Cambria"/>
              </a:rPr>
              <a:t>action(s) </a:t>
            </a:r>
            <a:r>
              <a:rPr sz="1600" spc="-10" dirty="0">
                <a:latin typeface="Cambria"/>
                <a:cs typeface="Cambria"/>
              </a:rPr>
              <a:t>will </a:t>
            </a:r>
            <a:r>
              <a:rPr sz="1600" spc="-5" dirty="0">
                <a:latin typeface="Cambria"/>
                <a:cs typeface="Cambria"/>
              </a:rPr>
              <a:t>be </a:t>
            </a:r>
            <a:r>
              <a:rPr sz="1600" spc="-10" dirty="0">
                <a:latin typeface="Cambria"/>
                <a:cs typeface="Cambria"/>
              </a:rPr>
              <a:t>taken </a:t>
            </a:r>
            <a:r>
              <a:rPr sz="1600" spc="-15" dirty="0">
                <a:latin typeface="Cambria"/>
                <a:cs typeface="Cambria"/>
              </a:rPr>
              <a:t>to </a:t>
            </a:r>
            <a:r>
              <a:rPr sz="1600" spc="-5" dirty="0">
                <a:latin typeface="Cambria"/>
                <a:cs typeface="Cambria"/>
              </a:rPr>
              <a:t>meet those  standards?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6588" y="4016755"/>
            <a:ext cx="3255010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mbria"/>
                <a:cs typeface="Cambria"/>
              </a:rPr>
              <a:t>How are </a:t>
            </a:r>
            <a:r>
              <a:rPr sz="1800" b="1" dirty="0">
                <a:latin typeface="Cambria"/>
                <a:cs typeface="Cambria"/>
              </a:rPr>
              <a:t>the </a:t>
            </a:r>
            <a:r>
              <a:rPr sz="1800" b="1" spc="-15" dirty="0">
                <a:latin typeface="Cambria"/>
                <a:cs typeface="Cambria"/>
              </a:rPr>
              <a:t>records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managed?</a:t>
            </a:r>
            <a:endParaRPr sz="1800">
              <a:latin typeface="Cambria"/>
              <a:cs typeface="Cambria"/>
            </a:endParaRPr>
          </a:p>
          <a:p>
            <a:pPr marL="12700" marR="142875">
              <a:lnSpc>
                <a:spcPct val="100000"/>
              </a:lnSpc>
              <a:spcBef>
                <a:spcPts val="1760"/>
              </a:spcBef>
            </a:pPr>
            <a:r>
              <a:rPr sz="1600" spc="-15" dirty="0">
                <a:latin typeface="Cambria"/>
                <a:cs typeface="Cambria"/>
              </a:rPr>
              <a:t>Are </a:t>
            </a:r>
            <a:r>
              <a:rPr sz="1600" spc="-10" dirty="0">
                <a:latin typeface="Cambria"/>
                <a:cs typeface="Cambria"/>
              </a:rPr>
              <a:t>the records </a:t>
            </a:r>
            <a:r>
              <a:rPr sz="1600" spc="-15" dirty="0">
                <a:latin typeface="Cambria"/>
                <a:cs typeface="Cambria"/>
              </a:rPr>
              <a:t>properly </a:t>
            </a:r>
            <a:r>
              <a:rPr sz="1600" spc="-5" dirty="0">
                <a:latin typeface="Cambria"/>
                <a:cs typeface="Cambria"/>
              </a:rPr>
              <a:t>identified?  The disposition </a:t>
            </a:r>
            <a:r>
              <a:rPr sz="1600" spc="-10" dirty="0">
                <a:latin typeface="Cambria"/>
                <a:cs typeface="Cambria"/>
              </a:rPr>
              <a:t>followed? </a:t>
            </a:r>
            <a:r>
              <a:rPr sz="1600" spc="-15" dirty="0">
                <a:latin typeface="Cambria"/>
                <a:cs typeface="Cambria"/>
              </a:rPr>
              <a:t>Are </a:t>
            </a:r>
            <a:r>
              <a:rPr sz="1600" spc="-10" dirty="0">
                <a:latin typeface="Cambria"/>
                <a:cs typeface="Cambria"/>
              </a:rPr>
              <a:t>the  records protected, with proper  </a:t>
            </a:r>
            <a:r>
              <a:rPr sz="1600" spc="-5" dirty="0">
                <a:latin typeface="Cambria"/>
                <a:cs typeface="Cambria"/>
              </a:rPr>
              <a:t>access?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096" y="4515358"/>
            <a:ext cx="29425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-1524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Determine </a:t>
            </a:r>
            <a:r>
              <a:rPr sz="1600" spc="-10" dirty="0">
                <a:latin typeface="Cambria"/>
                <a:cs typeface="Cambria"/>
              </a:rPr>
              <a:t>volume,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storage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media  (i.e. </a:t>
            </a:r>
            <a:r>
              <a:rPr sz="1600" spc="-10" dirty="0">
                <a:latin typeface="Cambria"/>
                <a:cs typeface="Cambria"/>
              </a:rPr>
              <a:t>system </a:t>
            </a:r>
            <a:r>
              <a:rPr sz="1600" spc="-5" dirty="0">
                <a:latin typeface="Cambria"/>
                <a:cs typeface="Cambria"/>
              </a:rPr>
              <a:t>of </a:t>
            </a:r>
            <a:r>
              <a:rPr sz="1600" spc="-10" dirty="0">
                <a:latin typeface="Cambria"/>
                <a:cs typeface="Cambria"/>
              </a:rPr>
              <a:t>record,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hard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drive </a:t>
            </a:r>
            <a:r>
              <a:rPr sz="1600" spc="-5" dirty="0">
                <a:latin typeface="Cambria"/>
                <a:cs typeface="Cambria"/>
              </a:rPr>
              <a:t> etc.), </a:t>
            </a:r>
            <a:r>
              <a:rPr sz="1600" spc="-10" dirty="0">
                <a:latin typeface="Cambria"/>
                <a:cs typeface="Cambria"/>
              </a:rPr>
              <a:t>and </a:t>
            </a:r>
            <a:r>
              <a:rPr sz="1600" spc="-5" dirty="0">
                <a:latin typeface="Cambria"/>
                <a:cs typeface="Cambria"/>
              </a:rPr>
              <a:t>equipment used (i.e.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file</a:t>
            </a:r>
            <a:endParaRPr sz="16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cabinet, computer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etc.)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1744" y="2008378"/>
            <a:ext cx="281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Questions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Consider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2037" y="2731007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5563" y="2484907"/>
            <a:ext cx="5807710" cy="29832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200" spc="-10" dirty="0">
                <a:latin typeface="Cambria"/>
                <a:cs typeface="Cambria"/>
              </a:rPr>
              <a:t>Retained </a:t>
            </a:r>
            <a:r>
              <a:rPr sz="2200" spc="-15" dirty="0">
                <a:latin typeface="Cambria"/>
                <a:cs typeface="Cambria"/>
              </a:rPr>
              <a:t>for </a:t>
            </a:r>
            <a:r>
              <a:rPr sz="2200" spc="-5" dirty="0">
                <a:latin typeface="Cambria"/>
                <a:cs typeface="Cambria"/>
              </a:rPr>
              <a:t>a specific </a:t>
            </a:r>
            <a:r>
              <a:rPr sz="2200" spc="-10" dirty="0">
                <a:latin typeface="Cambria"/>
                <a:cs typeface="Cambria"/>
              </a:rPr>
              <a:t>time</a:t>
            </a:r>
            <a:r>
              <a:rPr sz="2200" spc="7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period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</a:pPr>
            <a:r>
              <a:rPr sz="2200" spc="-5" dirty="0">
                <a:latin typeface="Cambria"/>
                <a:cs typeface="Cambria"/>
              </a:rPr>
              <a:t>Can be </a:t>
            </a:r>
            <a:r>
              <a:rPr sz="2200" spc="-10" dirty="0">
                <a:latin typeface="Cambria"/>
                <a:cs typeface="Cambria"/>
              </a:rPr>
              <a:t>designated </a:t>
            </a:r>
            <a:r>
              <a:rPr sz="2200" spc="-5" dirty="0">
                <a:latin typeface="Cambria"/>
                <a:cs typeface="Cambria"/>
              </a:rPr>
              <a:t>short-term (less </a:t>
            </a:r>
            <a:r>
              <a:rPr sz="2200" spc="-10" dirty="0">
                <a:latin typeface="Cambria"/>
                <a:cs typeface="Cambria"/>
              </a:rPr>
              <a:t>than </a:t>
            </a:r>
            <a:r>
              <a:rPr sz="2200" spc="-5" dirty="0">
                <a:latin typeface="Cambria"/>
                <a:cs typeface="Cambria"/>
              </a:rPr>
              <a:t>3 </a:t>
            </a:r>
            <a:r>
              <a:rPr sz="2200" spc="-15" dirty="0">
                <a:latin typeface="Cambria"/>
                <a:cs typeface="Cambria"/>
              </a:rPr>
              <a:t>years)  </a:t>
            </a:r>
            <a:r>
              <a:rPr sz="2200" spc="-5" dirty="0">
                <a:latin typeface="Cambria"/>
                <a:cs typeface="Cambria"/>
              </a:rPr>
              <a:t>or </a:t>
            </a:r>
            <a:r>
              <a:rPr sz="2200" spc="-10" dirty="0">
                <a:latin typeface="Cambria"/>
                <a:cs typeface="Cambria"/>
              </a:rPr>
              <a:t>long-term </a:t>
            </a:r>
            <a:r>
              <a:rPr sz="2200" spc="-15" dirty="0">
                <a:latin typeface="Cambria"/>
                <a:cs typeface="Cambria"/>
              </a:rPr>
              <a:t>(greater </a:t>
            </a:r>
            <a:r>
              <a:rPr sz="2200" spc="-10" dirty="0">
                <a:latin typeface="Cambria"/>
                <a:cs typeface="Cambria"/>
              </a:rPr>
              <a:t>than </a:t>
            </a:r>
            <a:r>
              <a:rPr sz="2200" spc="-5" dirty="0">
                <a:latin typeface="Cambria"/>
                <a:cs typeface="Cambria"/>
              </a:rPr>
              <a:t>3</a:t>
            </a:r>
            <a:r>
              <a:rPr sz="2200" spc="9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years)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-20" dirty="0">
                <a:latin typeface="Cambria"/>
                <a:cs typeface="Cambria"/>
              </a:rPr>
              <a:t>Destroyed </a:t>
            </a:r>
            <a:r>
              <a:rPr sz="2200" spc="-10" dirty="0">
                <a:latin typeface="Cambria"/>
                <a:cs typeface="Cambria"/>
              </a:rPr>
              <a:t>according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disposition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instructions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mbria"/>
                <a:cs typeface="Cambria"/>
              </a:rPr>
              <a:t>contained within the DON </a:t>
            </a:r>
            <a:r>
              <a:rPr sz="2200" spc="-15" dirty="0">
                <a:latin typeface="Cambria"/>
                <a:cs typeface="Cambria"/>
              </a:rPr>
              <a:t>Record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Schedules</a:t>
            </a:r>
            <a:endParaRPr sz="2200">
              <a:latin typeface="Cambria"/>
              <a:cs typeface="Cambria"/>
            </a:endParaRPr>
          </a:p>
          <a:p>
            <a:pPr marL="12700" marR="1134110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Ex: General </a:t>
            </a:r>
            <a:r>
              <a:rPr sz="2200" spc="-5" dirty="0">
                <a:latin typeface="Cambria"/>
                <a:cs typeface="Cambria"/>
              </a:rPr>
              <a:t>Correspondence or </a:t>
            </a:r>
            <a:r>
              <a:rPr sz="2200" spc="-10" dirty="0">
                <a:latin typeface="Cambria"/>
                <a:cs typeface="Cambria"/>
              </a:rPr>
              <a:t>Civilian  Personnel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Records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2037" y="321868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2037" y="4041647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2037" y="4864608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3288" y="1906523"/>
            <a:ext cx="3380740" cy="475615"/>
          </a:xfrm>
          <a:prstGeom prst="rect">
            <a:avLst/>
          </a:prstGeom>
          <a:solidFill>
            <a:srgbClr val="0B2240"/>
          </a:solidFill>
        </p:spPr>
        <p:txBody>
          <a:bodyPr vert="horz" wrap="square" lIns="0" tIns="52069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409"/>
              </a:spcBef>
            </a:pPr>
            <a:r>
              <a:rPr sz="2300" b="1" spc="-15" dirty="0">
                <a:solidFill>
                  <a:srgbClr val="FFFFFF"/>
                </a:solidFill>
                <a:latin typeface="Cambria"/>
                <a:cs typeface="Cambria"/>
              </a:rPr>
              <a:t>TEMPORARY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97927" y="1981835"/>
            <a:ext cx="2718435" cy="3053715"/>
            <a:chOff x="9397927" y="1981835"/>
            <a:chExt cx="2718435" cy="3053715"/>
          </a:xfrm>
        </p:grpSpPr>
        <p:sp>
          <p:nvSpPr>
            <p:cNvPr id="9" name="object 9"/>
            <p:cNvSpPr/>
            <p:nvPr/>
          </p:nvSpPr>
          <p:spPr>
            <a:xfrm>
              <a:off x="9397927" y="1981835"/>
              <a:ext cx="1872433" cy="2449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52355" y="1993138"/>
              <a:ext cx="2349880" cy="27365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10013" y="2149094"/>
              <a:ext cx="2605900" cy="28860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12798" y="1405509"/>
            <a:ext cx="760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There </a:t>
            </a:r>
            <a:r>
              <a:rPr sz="2400" spc="-15" dirty="0">
                <a:latin typeface="Cambria"/>
                <a:cs typeface="Cambria"/>
              </a:rPr>
              <a:t>are two </a:t>
            </a:r>
            <a:r>
              <a:rPr sz="2400" spc="-5" dirty="0">
                <a:latin typeface="Cambria"/>
                <a:cs typeface="Cambria"/>
              </a:rPr>
              <a:t>types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records </a:t>
            </a:r>
            <a:r>
              <a:rPr sz="2400" spc="-5" dirty="0">
                <a:latin typeface="Cambria"/>
                <a:cs typeface="Cambria"/>
              </a:rPr>
              <a:t>unique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all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organizations: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3924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Types </a:t>
            </a:r>
            <a:r>
              <a:rPr dirty="0"/>
              <a:t>of</a:t>
            </a:r>
            <a:r>
              <a:rPr spc="-75" dirty="0"/>
              <a:t> </a:t>
            </a:r>
            <a:r>
              <a:rPr spc="-20" dirty="0"/>
              <a:t>Records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5563" y="2197607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8961" y="2104770"/>
            <a:ext cx="455168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mbria"/>
                <a:cs typeface="Cambria"/>
              </a:rPr>
              <a:t>Has enduring </a:t>
            </a:r>
            <a:r>
              <a:rPr sz="2200" spc="-20" dirty="0">
                <a:latin typeface="Cambria"/>
                <a:cs typeface="Cambria"/>
              </a:rPr>
              <a:t>value </a:t>
            </a:r>
            <a:r>
              <a:rPr sz="2200" spc="-5" dirty="0">
                <a:latin typeface="Cambria"/>
                <a:cs typeface="Cambria"/>
              </a:rPr>
              <a:t>(historical,  </a:t>
            </a:r>
            <a:r>
              <a:rPr sz="2200" spc="-15" dirty="0">
                <a:latin typeface="Cambria"/>
                <a:cs typeface="Cambria"/>
              </a:rPr>
              <a:t>research, </a:t>
            </a:r>
            <a:r>
              <a:rPr sz="2200" spc="-10" dirty="0">
                <a:latin typeface="Cambria"/>
                <a:cs typeface="Cambria"/>
              </a:rPr>
              <a:t>legal, </a:t>
            </a:r>
            <a:r>
              <a:rPr sz="2200" spc="-5" dirty="0">
                <a:latin typeface="Cambria"/>
                <a:cs typeface="Cambria"/>
              </a:rPr>
              <a:t>scientific, </a:t>
            </a:r>
            <a:r>
              <a:rPr sz="2200" spc="-10" dirty="0">
                <a:latin typeface="Cambria"/>
                <a:cs typeface="Cambria"/>
              </a:rPr>
              <a:t>cultural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etc.)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Protects the interests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0" dirty="0">
                <a:latin typeface="Cambria"/>
                <a:cs typeface="Cambria"/>
              </a:rPr>
              <a:t>the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Marine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mbria"/>
                <a:cs typeface="Cambria"/>
              </a:rPr>
              <a:t>Corps</a:t>
            </a:r>
            <a:endParaRPr sz="2200">
              <a:latin typeface="Cambria"/>
              <a:cs typeface="Cambria"/>
            </a:endParaRPr>
          </a:p>
          <a:p>
            <a:pPr marL="12700" marR="340995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mbria"/>
                <a:cs typeface="Cambria"/>
              </a:rPr>
              <a:t>Documents </a:t>
            </a:r>
            <a:r>
              <a:rPr sz="2200" spc="-10" dirty="0">
                <a:latin typeface="Cambria"/>
                <a:cs typeface="Cambria"/>
              </a:rPr>
              <a:t>Marine </a:t>
            </a:r>
            <a:r>
              <a:rPr sz="2200" spc="-5" dirty="0">
                <a:latin typeface="Cambria"/>
                <a:cs typeface="Cambria"/>
              </a:rPr>
              <a:t>Corps missions,  functions, responsibilities, </a:t>
            </a:r>
            <a:r>
              <a:rPr sz="2200" spc="-10" dirty="0">
                <a:latin typeface="Cambria"/>
                <a:cs typeface="Cambria"/>
              </a:rPr>
              <a:t>and  </a:t>
            </a:r>
            <a:r>
              <a:rPr sz="2200" spc="-5" dirty="0">
                <a:latin typeface="Cambria"/>
                <a:cs typeface="Cambria"/>
              </a:rPr>
              <a:t>significant </a:t>
            </a:r>
            <a:r>
              <a:rPr sz="2200" spc="-10" dirty="0">
                <a:latin typeface="Cambria"/>
                <a:cs typeface="Cambria"/>
              </a:rPr>
              <a:t>experiences and  accomplishments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5563" y="3020567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5563" y="384352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5939" y="1542288"/>
            <a:ext cx="3717290" cy="419100"/>
          </a:xfrm>
          <a:prstGeom prst="rect">
            <a:avLst/>
          </a:prstGeom>
          <a:solidFill>
            <a:srgbClr val="0B2240"/>
          </a:solidFill>
        </p:spPr>
        <p:txBody>
          <a:bodyPr vert="horz" wrap="square" lIns="0" tIns="15875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12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PERMAMENT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2694" y="655142"/>
            <a:ext cx="3924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Types </a:t>
            </a:r>
            <a:r>
              <a:rPr dirty="0"/>
              <a:t>of</a:t>
            </a:r>
            <a:r>
              <a:rPr spc="-75" dirty="0"/>
              <a:t> </a:t>
            </a:r>
            <a:r>
              <a:rPr spc="-20" dirty="0"/>
              <a:t>Records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25383" y="4058411"/>
            <a:ext cx="2664460" cy="1901189"/>
            <a:chOff x="8025383" y="4058411"/>
            <a:chExt cx="2664460" cy="1901189"/>
          </a:xfrm>
        </p:grpSpPr>
        <p:sp>
          <p:nvSpPr>
            <p:cNvPr id="10" name="object 10"/>
            <p:cNvSpPr/>
            <p:nvPr/>
          </p:nvSpPr>
          <p:spPr>
            <a:xfrm>
              <a:off x="9291319" y="4704672"/>
              <a:ext cx="945515" cy="369570"/>
            </a:xfrm>
            <a:custGeom>
              <a:avLst/>
              <a:gdLst/>
              <a:ahLst/>
              <a:cxnLst/>
              <a:rect l="l" t="t" r="r" b="b"/>
              <a:pathLst>
                <a:path w="945515" h="369570">
                  <a:moveTo>
                    <a:pt x="0" y="12996"/>
                  </a:moveTo>
                  <a:lnTo>
                    <a:pt x="49626" y="6308"/>
                  </a:lnTo>
                  <a:lnTo>
                    <a:pt x="99117" y="1985"/>
                  </a:lnTo>
                  <a:lnTo>
                    <a:pt x="148399" y="0"/>
                  </a:lnTo>
                  <a:lnTo>
                    <a:pt x="197397" y="323"/>
                  </a:lnTo>
                  <a:lnTo>
                    <a:pt x="246035" y="2927"/>
                  </a:lnTo>
                  <a:lnTo>
                    <a:pt x="294239" y="7785"/>
                  </a:lnTo>
                  <a:lnTo>
                    <a:pt x="341934" y="14868"/>
                  </a:lnTo>
                  <a:lnTo>
                    <a:pt x="389046" y="24148"/>
                  </a:lnTo>
                  <a:lnTo>
                    <a:pt x="435499" y="35597"/>
                  </a:lnTo>
                  <a:lnTo>
                    <a:pt x="481218" y="49188"/>
                  </a:lnTo>
                  <a:lnTo>
                    <a:pt x="526129" y="64891"/>
                  </a:lnTo>
                  <a:lnTo>
                    <a:pt x="570156" y="82680"/>
                  </a:lnTo>
                  <a:lnTo>
                    <a:pt x="613226" y="102527"/>
                  </a:lnTo>
                  <a:lnTo>
                    <a:pt x="655263" y="124402"/>
                  </a:lnTo>
                  <a:lnTo>
                    <a:pt x="696191" y="148279"/>
                  </a:lnTo>
                  <a:lnTo>
                    <a:pt x="735938" y="174129"/>
                  </a:lnTo>
                  <a:lnTo>
                    <a:pt x="774426" y="201925"/>
                  </a:lnTo>
                  <a:lnTo>
                    <a:pt x="811583" y="231638"/>
                  </a:lnTo>
                  <a:lnTo>
                    <a:pt x="847332" y="263240"/>
                  </a:lnTo>
                  <a:lnTo>
                    <a:pt x="881599" y="296704"/>
                  </a:lnTo>
                  <a:lnTo>
                    <a:pt x="914309" y="332001"/>
                  </a:lnTo>
                  <a:lnTo>
                    <a:pt x="945388" y="369104"/>
                  </a:lnTo>
                </a:path>
              </a:pathLst>
            </a:custGeom>
            <a:ln w="190500">
              <a:solidFill>
                <a:srgbClr val="F0B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2539" y="5146547"/>
              <a:ext cx="1202436" cy="676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37088" y="5072761"/>
              <a:ext cx="269875" cy="791845"/>
            </a:xfrm>
            <a:custGeom>
              <a:avLst/>
              <a:gdLst/>
              <a:ahLst/>
              <a:cxnLst/>
              <a:rect l="l" t="t" r="r" b="b"/>
              <a:pathLst>
                <a:path w="269875" h="791845">
                  <a:moveTo>
                    <a:pt x="0" y="0"/>
                  </a:moveTo>
                  <a:lnTo>
                    <a:pt x="34464" y="39043"/>
                  </a:lnTo>
                  <a:lnTo>
                    <a:pt x="66702" y="79467"/>
                  </a:lnTo>
                  <a:lnTo>
                    <a:pt x="96686" y="121183"/>
                  </a:lnTo>
                  <a:lnTo>
                    <a:pt x="124384" y="164102"/>
                  </a:lnTo>
                  <a:lnTo>
                    <a:pt x="149769" y="208136"/>
                  </a:lnTo>
                  <a:lnTo>
                    <a:pt x="172809" y="253196"/>
                  </a:lnTo>
                  <a:lnTo>
                    <a:pt x="193477" y="299194"/>
                  </a:lnTo>
                  <a:lnTo>
                    <a:pt x="211741" y="346042"/>
                  </a:lnTo>
                  <a:lnTo>
                    <a:pt x="227574" y="393651"/>
                  </a:lnTo>
                  <a:lnTo>
                    <a:pt x="240945" y="441933"/>
                  </a:lnTo>
                  <a:lnTo>
                    <a:pt x="251825" y="490799"/>
                  </a:lnTo>
                  <a:lnTo>
                    <a:pt x="260185" y="540160"/>
                  </a:lnTo>
                  <a:lnTo>
                    <a:pt x="265994" y="589929"/>
                  </a:lnTo>
                  <a:lnTo>
                    <a:pt x="269224" y="640018"/>
                  </a:lnTo>
                  <a:lnTo>
                    <a:pt x="269846" y="690336"/>
                  </a:lnTo>
                  <a:lnTo>
                    <a:pt x="267829" y="740797"/>
                  </a:lnTo>
                  <a:lnTo>
                    <a:pt x="263144" y="791311"/>
                  </a:lnTo>
                </a:path>
              </a:pathLst>
            </a:custGeom>
            <a:ln w="190499">
              <a:solidFill>
                <a:srgbClr val="0B2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2619" y="5295900"/>
              <a:ext cx="99060" cy="565785"/>
            </a:xfrm>
            <a:custGeom>
              <a:avLst/>
              <a:gdLst/>
              <a:ahLst/>
              <a:cxnLst/>
              <a:rect l="l" t="t" r="r" b="b"/>
              <a:pathLst>
                <a:path w="99059" h="565785">
                  <a:moveTo>
                    <a:pt x="9606" y="565759"/>
                  </a:moveTo>
                  <a:lnTo>
                    <a:pt x="3992" y="516982"/>
                  </a:lnTo>
                  <a:lnTo>
                    <a:pt x="794" y="468227"/>
                  </a:lnTo>
                  <a:lnTo>
                    <a:pt x="0" y="419577"/>
                  </a:lnTo>
                  <a:lnTo>
                    <a:pt x="1595" y="371114"/>
                  </a:lnTo>
                  <a:lnTo>
                    <a:pt x="5569" y="322921"/>
                  </a:lnTo>
                  <a:lnTo>
                    <a:pt x="11908" y="275078"/>
                  </a:lnTo>
                  <a:lnTo>
                    <a:pt x="20598" y="227669"/>
                  </a:lnTo>
                  <a:lnTo>
                    <a:pt x="31629" y="180776"/>
                  </a:lnTo>
                  <a:lnTo>
                    <a:pt x="44985" y="134480"/>
                  </a:lnTo>
                  <a:lnTo>
                    <a:pt x="60656" y="88864"/>
                  </a:lnTo>
                  <a:lnTo>
                    <a:pt x="78627" y="44010"/>
                  </a:lnTo>
                  <a:lnTo>
                    <a:pt x="98887" y="0"/>
                  </a:lnTo>
                </a:path>
              </a:pathLst>
            </a:custGeom>
            <a:ln w="190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2776" y="4713604"/>
              <a:ext cx="824865" cy="584200"/>
            </a:xfrm>
            <a:custGeom>
              <a:avLst/>
              <a:gdLst/>
              <a:ahLst/>
              <a:cxnLst/>
              <a:rect l="l" t="t" r="r" b="b"/>
              <a:pathLst>
                <a:path w="824865" h="584200">
                  <a:moveTo>
                    <a:pt x="0" y="583946"/>
                  </a:moveTo>
                  <a:lnTo>
                    <a:pt x="22247" y="539068"/>
                  </a:lnTo>
                  <a:lnTo>
                    <a:pt x="46379" y="495628"/>
                  </a:lnTo>
                  <a:lnTo>
                    <a:pt x="72330" y="453672"/>
                  </a:lnTo>
                  <a:lnTo>
                    <a:pt x="100034" y="413247"/>
                  </a:lnTo>
                  <a:lnTo>
                    <a:pt x="129428" y="374398"/>
                  </a:lnTo>
                  <a:lnTo>
                    <a:pt x="160445" y="337173"/>
                  </a:lnTo>
                  <a:lnTo>
                    <a:pt x="193022" y="301616"/>
                  </a:lnTo>
                  <a:lnTo>
                    <a:pt x="227092" y="267775"/>
                  </a:lnTo>
                  <a:lnTo>
                    <a:pt x="262590" y="235695"/>
                  </a:lnTo>
                  <a:lnTo>
                    <a:pt x="299452" y="205423"/>
                  </a:lnTo>
                  <a:lnTo>
                    <a:pt x="337613" y="177006"/>
                  </a:lnTo>
                  <a:lnTo>
                    <a:pt x="377007" y="150488"/>
                  </a:lnTo>
                  <a:lnTo>
                    <a:pt x="417570" y="125917"/>
                  </a:lnTo>
                  <a:lnTo>
                    <a:pt x="459236" y="103339"/>
                  </a:lnTo>
                  <a:lnTo>
                    <a:pt x="501941" y="82800"/>
                  </a:lnTo>
                  <a:lnTo>
                    <a:pt x="545619" y="64346"/>
                  </a:lnTo>
                  <a:lnTo>
                    <a:pt x="590205" y="48023"/>
                  </a:lnTo>
                  <a:lnTo>
                    <a:pt x="635635" y="33878"/>
                  </a:lnTo>
                  <a:lnTo>
                    <a:pt x="681842" y="21957"/>
                  </a:lnTo>
                  <a:lnTo>
                    <a:pt x="728763" y="12306"/>
                  </a:lnTo>
                  <a:lnTo>
                    <a:pt x="776332" y="4972"/>
                  </a:lnTo>
                  <a:lnTo>
                    <a:pt x="824484" y="0"/>
                  </a:lnTo>
                </a:path>
              </a:pathLst>
            </a:custGeom>
            <a:ln w="190500">
              <a:solidFill>
                <a:srgbClr val="B918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5383" y="4091939"/>
              <a:ext cx="647700" cy="7132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0967" y="4058411"/>
              <a:ext cx="658368" cy="7086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588398" y="5337153"/>
            <a:ext cx="496105" cy="448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36982" y="5371732"/>
            <a:ext cx="508354" cy="467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6190" y="2240914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80223" y="2148077"/>
            <a:ext cx="43173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4305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mbria"/>
                <a:cs typeface="Cambria"/>
              </a:rPr>
              <a:t>Transferred </a:t>
            </a:r>
            <a:r>
              <a:rPr sz="2200" spc="-15" dirty="0">
                <a:latin typeface="Cambria"/>
                <a:cs typeface="Cambria"/>
              </a:rPr>
              <a:t>to NARA for </a:t>
            </a:r>
            <a:r>
              <a:rPr sz="2200" spc="-10" dirty="0">
                <a:latin typeface="Cambria"/>
                <a:cs typeface="Cambria"/>
              </a:rPr>
              <a:t>long-term  </a:t>
            </a:r>
            <a:r>
              <a:rPr sz="2200" spc="-15" dirty="0">
                <a:latin typeface="Cambria"/>
                <a:cs typeface="Cambria"/>
              </a:rPr>
              <a:t>preservation/retirement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Ex. </a:t>
            </a:r>
            <a:r>
              <a:rPr sz="2200" spc="-5" dirty="0">
                <a:latin typeface="Cambria"/>
                <a:cs typeface="Cambria"/>
              </a:rPr>
              <a:t>Official Military </a:t>
            </a:r>
            <a:r>
              <a:rPr sz="2200" spc="-10" dirty="0">
                <a:latin typeface="Cambria"/>
                <a:cs typeface="Cambria"/>
              </a:rPr>
              <a:t>Personnel </a:t>
            </a:r>
            <a:r>
              <a:rPr sz="2200" spc="-5" dirty="0">
                <a:latin typeface="Cambria"/>
                <a:cs typeface="Cambria"/>
              </a:rPr>
              <a:t>File  </a:t>
            </a:r>
            <a:r>
              <a:rPr sz="2200" spc="-15" dirty="0">
                <a:latin typeface="Cambria"/>
                <a:cs typeface="Cambria"/>
              </a:rPr>
              <a:t>records, </a:t>
            </a:r>
            <a:r>
              <a:rPr sz="2200" spc="-10" dirty="0">
                <a:latin typeface="Cambria"/>
                <a:cs typeface="Cambria"/>
              </a:rPr>
              <a:t>Operational Armed </a:t>
            </a:r>
            <a:r>
              <a:rPr sz="2200" spc="-5" dirty="0">
                <a:latin typeface="Cambria"/>
                <a:cs typeface="Cambria"/>
              </a:rPr>
              <a:t>Conflict  </a:t>
            </a: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5" dirty="0">
                <a:latin typeface="Cambria"/>
                <a:cs typeface="Cambria"/>
              </a:rPr>
              <a:t>or </a:t>
            </a:r>
            <a:r>
              <a:rPr sz="2200" spc="-10" dirty="0">
                <a:latin typeface="Cambria"/>
                <a:cs typeface="Cambria"/>
              </a:rPr>
              <a:t>Organizational</a:t>
            </a:r>
            <a:r>
              <a:rPr sz="2200" spc="7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Policies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56190" y="3063875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2924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1950720" cy="1851025"/>
            <a:chOff x="0" y="304800"/>
            <a:chExt cx="1950720" cy="1851025"/>
          </a:xfrm>
        </p:grpSpPr>
        <p:sp>
          <p:nvSpPr>
            <p:cNvPr id="4" name="object 4"/>
            <p:cNvSpPr/>
            <p:nvPr/>
          </p:nvSpPr>
          <p:spPr>
            <a:xfrm>
              <a:off x="1766894" y="1960245"/>
              <a:ext cx="183444" cy="195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4800"/>
              <a:ext cx="1805939" cy="1805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90420" y="1867280"/>
            <a:ext cx="9258935" cy="301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5325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20" dirty="0">
                <a:latin typeface="Cambria"/>
                <a:cs typeface="Cambria"/>
              </a:rPr>
              <a:t>are </a:t>
            </a:r>
            <a:r>
              <a:rPr sz="2200" spc="-15" dirty="0">
                <a:latin typeface="Cambria"/>
                <a:cs typeface="Cambria"/>
              </a:rPr>
              <a:t>created </a:t>
            </a:r>
            <a:r>
              <a:rPr sz="2200" spc="-10" dirty="0">
                <a:latin typeface="Cambria"/>
                <a:cs typeface="Cambria"/>
              </a:rPr>
              <a:t>across </a:t>
            </a:r>
            <a:r>
              <a:rPr sz="2200" spc="-20" dirty="0">
                <a:latin typeface="Cambria"/>
                <a:cs typeface="Cambria"/>
              </a:rPr>
              <a:t>every </a:t>
            </a:r>
            <a:r>
              <a:rPr sz="2200" spc="-10" dirty="0">
                <a:latin typeface="Cambria"/>
                <a:cs typeface="Cambria"/>
              </a:rPr>
              <a:t>MOS and throughout </a:t>
            </a:r>
            <a:r>
              <a:rPr sz="2200" spc="-20" dirty="0">
                <a:latin typeface="Cambria"/>
                <a:cs typeface="Cambria"/>
              </a:rPr>
              <a:t>every </a:t>
            </a:r>
            <a:r>
              <a:rPr sz="2200" spc="-15" dirty="0">
                <a:latin typeface="Cambria"/>
                <a:cs typeface="Cambria"/>
              </a:rPr>
              <a:t>facet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0" dirty="0">
                <a:latin typeface="Cambria"/>
                <a:cs typeface="Cambria"/>
              </a:rPr>
              <a:t>the  Marine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Corps.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mbria"/>
                <a:cs typeface="Cambria"/>
              </a:rPr>
              <a:t>Their </a:t>
            </a:r>
            <a:r>
              <a:rPr sz="2200" spc="-10" dirty="0">
                <a:latin typeface="Cambria"/>
                <a:cs typeface="Cambria"/>
              </a:rPr>
              <a:t>management </a:t>
            </a:r>
            <a:r>
              <a:rPr sz="2200" spc="-5" dirty="0">
                <a:latin typeface="Cambria"/>
                <a:cs typeface="Cambria"/>
              </a:rPr>
              <a:t>is </a:t>
            </a:r>
            <a:r>
              <a:rPr sz="2200" b="1" spc="-10" dirty="0">
                <a:latin typeface="Cambria"/>
                <a:cs typeface="Cambria"/>
              </a:rPr>
              <a:t>not </a:t>
            </a:r>
            <a:r>
              <a:rPr sz="2200" spc="-10" dirty="0">
                <a:latin typeface="Cambria"/>
                <a:cs typeface="Cambria"/>
              </a:rPr>
              <a:t>strictly </a:t>
            </a:r>
            <a:r>
              <a:rPr sz="2200" spc="-5" dirty="0">
                <a:latin typeface="Cambria"/>
                <a:cs typeface="Cambria"/>
              </a:rPr>
              <a:t>an </a:t>
            </a:r>
            <a:r>
              <a:rPr sz="2200" spc="-15" dirty="0">
                <a:latin typeface="Cambria"/>
                <a:cs typeface="Cambria"/>
              </a:rPr>
              <a:t>administrative </a:t>
            </a:r>
            <a:r>
              <a:rPr sz="2200" spc="-5" dirty="0">
                <a:latin typeface="Cambria"/>
                <a:cs typeface="Cambria"/>
              </a:rPr>
              <a:t>function, </a:t>
            </a:r>
            <a:r>
              <a:rPr sz="2200" spc="-15" dirty="0">
                <a:latin typeface="Cambria"/>
                <a:cs typeface="Cambria"/>
              </a:rPr>
              <a:t>created </a:t>
            </a:r>
            <a:r>
              <a:rPr sz="2200" spc="-10" dirty="0">
                <a:latin typeface="Cambria"/>
                <a:cs typeface="Cambria"/>
              </a:rPr>
              <a:t>and  managed </a:t>
            </a:r>
            <a:r>
              <a:rPr sz="2200" spc="-15" dirty="0">
                <a:latin typeface="Cambria"/>
                <a:cs typeface="Cambria"/>
              </a:rPr>
              <a:t>only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dirty="0">
                <a:latin typeface="Cambria"/>
                <a:cs typeface="Cambria"/>
              </a:rPr>
              <a:t>G-1 </a:t>
            </a:r>
            <a:r>
              <a:rPr sz="2200" spc="-5" dirty="0">
                <a:latin typeface="Cambria"/>
                <a:cs typeface="Cambria"/>
              </a:rPr>
              <a:t>and </a:t>
            </a:r>
            <a:r>
              <a:rPr sz="2200" dirty="0">
                <a:latin typeface="Cambria"/>
                <a:cs typeface="Cambria"/>
              </a:rPr>
              <a:t>S-1 </a:t>
            </a:r>
            <a:r>
              <a:rPr sz="2200" spc="-5" dirty="0">
                <a:latin typeface="Cambria"/>
                <a:cs typeface="Cambria"/>
              </a:rPr>
              <a:t>sections. </a:t>
            </a:r>
            <a:r>
              <a:rPr sz="2200" b="1" spc="-30" dirty="0">
                <a:latin typeface="Cambria"/>
                <a:cs typeface="Cambria"/>
              </a:rPr>
              <a:t>EVERYONE </a:t>
            </a:r>
            <a:r>
              <a:rPr sz="2200" spc="-5" dirty="0">
                <a:latin typeface="Cambria"/>
                <a:cs typeface="Cambria"/>
              </a:rPr>
              <a:t>– </a:t>
            </a:r>
            <a:r>
              <a:rPr sz="2200" spc="-15" dirty="0">
                <a:latin typeface="Cambria"/>
                <a:cs typeface="Cambria"/>
              </a:rPr>
              <a:t>regardless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5" dirty="0">
                <a:latin typeface="Cambria"/>
                <a:cs typeface="Cambria"/>
              </a:rPr>
              <a:t>rank </a:t>
            </a:r>
            <a:r>
              <a:rPr sz="2200" spc="-5" dirty="0">
                <a:latin typeface="Cambria"/>
                <a:cs typeface="Cambria"/>
              </a:rPr>
              <a:t>or  billet – handles </a:t>
            </a:r>
            <a:r>
              <a:rPr sz="2200" spc="-10" dirty="0">
                <a:latin typeface="Cambria"/>
                <a:cs typeface="Cambria"/>
              </a:rPr>
              <a:t>records, and </a:t>
            </a:r>
            <a:r>
              <a:rPr sz="2200" b="1" spc="-30" dirty="0">
                <a:latin typeface="Cambria"/>
                <a:cs typeface="Cambria"/>
              </a:rPr>
              <a:t>EVERYONE </a:t>
            </a:r>
            <a:r>
              <a:rPr sz="2200" spc="-5" dirty="0">
                <a:latin typeface="Cambria"/>
                <a:cs typeface="Cambria"/>
              </a:rPr>
              <a:t>is </a:t>
            </a:r>
            <a:r>
              <a:rPr sz="2200" spc="-10" dirty="0">
                <a:latin typeface="Cambria"/>
                <a:cs typeface="Cambria"/>
              </a:rPr>
              <a:t>obligated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manage and </a:t>
            </a:r>
            <a:r>
              <a:rPr sz="2200" spc="-5" dirty="0">
                <a:latin typeface="Cambria"/>
                <a:cs typeface="Cambria"/>
              </a:rPr>
              <a:t>dispose  of </a:t>
            </a:r>
            <a:r>
              <a:rPr sz="2200" spc="-10" dirty="0">
                <a:latin typeface="Cambria"/>
                <a:cs typeface="Cambria"/>
              </a:rPr>
              <a:t>them according </a:t>
            </a:r>
            <a:r>
              <a:rPr sz="2200" spc="-15" dirty="0">
                <a:latin typeface="Cambria"/>
                <a:cs typeface="Cambria"/>
              </a:rPr>
              <a:t>to federal</a:t>
            </a:r>
            <a:r>
              <a:rPr sz="2200" spc="8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mandates.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635"/>
              </a:lnSpc>
              <a:spcBef>
                <a:spcPts val="1205"/>
              </a:spcBef>
            </a:pP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spc="-30" dirty="0">
                <a:latin typeface="Cambria"/>
                <a:cs typeface="Cambria"/>
              </a:rPr>
              <a:t>key </a:t>
            </a:r>
            <a:r>
              <a:rPr sz="2200" spc="-15" dirty="0">
                <a:latin typeface="Cambria"/>
                <a:cs typeface="Cambria"/>
              </a:rPr>
              <a:t>to records </a:t>
            </a:r>
            <a:r>
              <a:rPr sz="2200" spc="-10" dirty="0">
                <a:latin typeface="Cambria"/>
                <a:cs typeface="Cambria"/>
              </a:rPr>
              <a:t>management </a:t>
            </a:r>
            <a:r>
              <a:rPr sz="2200" spc="-5" dirty="0">
                <a:latin typeface="Cambria"/>
                <a:cs typeface="Cambria"/>
              </a:rPr>
              <a:t>(RM) is </a:t>
            </a:r>
            <a:r>
              <a:rPr sz="2200" b="1" spc="-15" dirty="0">
                <a:latin typeface="Cambria"/>
                <a:cs typeface="Cambria"/>
              </a:rPr>
              <a:t>knowing </a:t>
            </a:r>
            <a:r>
              <a:rPr sz="2200" b="1" spc="-10" dirty="0">
                <a:latin typeface="Cambria"/>
                <a:cs typeface="Cambria"/>
              </a:rPr>
              <a:t>what </a:t>
            </a:r>
            <a:r>
              <a:rPr sz="2200" b="1" spc="-20" dirty="0">
                <a:latin typeface="Cambria"/>
                <a:cs typeface="Cambria"/>
              </a:rPr>
              <a:t>records </a:t>
            </a:r>
            <a:r>
              <a:rPr sz="2200" b="1" spc="-30" dirty="0">
                <a:latin typeface="Cambria"/>
                <a:cs typeface="Cambria"/>
              </a:rPr>
              <a:t>you</a:t>
            </a:r>
            <a:r>
              <a:rPr sz="2200" b="1" spc="315" dirty="0">
                <a:latin typeface="Cambria"/>
                <a:cs typeface="Cambria"/>
              </a:rPr>
              <a:t> </a:t>
            </a:r>
            <a:r>
              <a:rPr sz="2200" b="1" spc="-35" dirty="0">
                <a:latin typeface="Cambria"/>
                <a:cs typeface="Cambria"/>
              </a:rPr>
              <a:t>have,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635"/>
              </a:lnSpc>
            </a:pPr>
            <a:r>
              <a:rPr sz="2200" b="1" spc="-20" dirty="0">
                <a:latin typeface="Cambria"/>
                <a:cs typeface="Cambria"/>
              </a:rPr>
              <a:t>where </a:t>
            </a:r>
            <a:r>
              <a:rPr sz="2200" b="1" spc="-15" dirty="0">
                <a:latin typeface="Cambria"/>
                <a:cs typeface="Cambria"/>
              </a:rPr>
              <a:t>they </a:t>
            </a:r>
            <a:r>
              <a:rPr sz="2200" b="1" spc="-25" dirty="0">
                <a:latin typeface="Cambria"/>
                <a:cs typeface="Cambria"/>
              </a:rPr>
              <a:t>are, </a:t>
            </a:r>
            <a:r>
              <a:rPr sz="2200" b="1" spc="-10" dirty="0">
                <a:latin typeface="Cambria"/>
                <a:cs typeface="Cambria"/>
              </a:rPr>
              <a:t>and </a:t>
            </a:r>
            <a:r>
              <a:rPr sz="2200" b="1" spc="-20" dirty="0">
                <a:latin typeface="Cambria"/>
                <a:cs typeface="Cambria"/>
              </a:rPr>
              <a:t>how </a:t>
            </a:r>
            <a:r>
              <a:rPr sz="2200" b="1" spc="-10" dirty="0">
                <a:latin typeface="Cambria"/>
                <a:cs typeface="Cambria"/>
              </a:rPr>
              <a:t>long </a:t>
            </a:r>
            <a:r>
              <a:rPr sz="2200" b="1" spc="-15" dirty="0">
                <a:latin typeface="Cambria"/>
                <a:cs typeface="Cambria"/>
              </a:rPr>
              <a:t>they </a:t>
            </a:r>
            <a:r>
              <a:rPr sz="2200" b="1" spc="-5" dirty="0">
                <a:latin typeface="Cambria"/>
                <a:cs typeface="Cambria"/>
              </a:rPr>
              <a:t>must be</a:t>
            </a:r>
            <a:r>
              <a:rPr sz="2200" b="1" spc="160" dirty="0">
                <a:latin typeface="Cambria"/>
                <a:cs typeface="Cambria"/>
              </a:rPr>
              <a:t> </a:t>
            </a:r>
            <a:r>
              <a:rPr sz="2200" b="1" spc="-15" dirty="0">
                <a:latin typeface="Cambria"/>
                <a:cs typeface="Cambria"/>
              </a:rPr>
              <a:t>kept!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6894" y="2783204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6894" y="4276725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996" y="1787651"/>
            <a:ext cx="4549140" cy="401320"/>
          </a:xfrm>
          <a:custGeom>
            <a:avLst/>
            <a:gdLst/>
            <a:ahLst/>
            <a:cxnLst/>
            <a:rect l="l" t="t" r="r" b="b"/>
            <a:pathLst>
              <a:path w="4549140" h="401319">
                <a:moveTo>
                  <a:pt x="4549140" y="0"/>
                </a:moveTo>
                <a:lnTo>
                  <a:pt x="0" y="0"/>
                </a:lnTo>
                <a:lnTo>
                  <a:pt x="0" y="400812"/>
                </a:lnTo>
                <a:lnTo>
                  <a:pt x="4549140" y="400812"/>
                </a:lnTo>
                <a:lnTo>
                  <a:pt x="4549140" y="0"/>
                </a:lnTo>
                <a:close/>
              </a:path>
            </a:pathLst>
          </a:custGeom>
          <a:solidFill>
            <a:srgbClr val="0B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0996" y="1787651"/>
            <a:ext cx="4549140" cy="4013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LEGAL</a:t>
            </a:r>
            <a:r>
              <a:rPr sz="20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HOLDS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6352" y="1793748"/>
            <a:ext cx="4732020" cy="39941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FROZEN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 RECORDS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5476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</a:t>
            </a:r>
            <a:r>
              <a:rPr spc="-5" dirty="0"/>
              <a:t>the</a:t>
            </a:r>
            <a:r>
              <a:rPr spc="-55" dirty="0"/>
              <a:t> </a:t>
            </a:r>
            <a:r>
              <a:rPr spc="-15" dirty="0"/>
              <a:t>Difference?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0233" y="2394204"/>
            <a:ext cx="171703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62560">
              <a:lnSpc>
                <a:spcPts val="2160"/>
              </a:lnSpc>
              <a:spcBef>
                <a:spcPts val="375"/>
              </a:spcBef>
            </a:pPr>
            <a:r>
              <a:rPr spc="-10" dirty="0"/>
              <a:t>Records </a:t>
            </a:r>
            <a:r>
              <a:rPr spc="-5" dirty="0"/>
              <a:t>held for </a:t>
            </a:r>
            <a:r>
              <a:rPr dirty="0"/>
              <a:t>the </a:t>
            </a:r>
            <a:r>
              <a:rPr spc="-5" dirty="0"/>
              <a:t>purpose </a:t>
            </a:r>
            <a:r>
              <a:rPr dirty="0"/>
              <a:t>of</a:t>
            </a:r>
            <a:r>
              <a:rPr spc="-120" dirty="0"/>
              <a:t> </a:t>
            </a:r>
            <a:r>
              <a:rPr spc="-5" dirty="0"/>
              <a:t>litigation,  audit </a:t>
            </a:r>
            <a:r>
              <a:rPr dirty="0"/>
              <a:t>or</a:t>
            </a:r>
            <a:r>
              <a:rPr spc="-40" dirty="0"/>
              <a:t> </a:t>
            </a:r>
            <a:r>
              <a:rPr spc="-10" dirty="0"/>
              <a:t>investigation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/>
          </a:p>
          <a:p>
            <a:pPr marL="12700">
              <a:lnSpc>
                <a:spcPct val="100000"/>
              </a:lnSpc>
            </a:pPr>
            <a:r>
              <a:rPr spc="-5" dirty="0"/>
              <a:t>Issued </a:t>
            </a:r>
            <a:r>
              <a:rPr spc="-15" dirty="0"/>
              <a:t>by </a:t>
            </a:r>
            <a:r>
              <a:rPr spc="-10" dirty="0"/>
              <a:t>General</a:t>
            </a:r>
            <a:r>
              <a:rPr spc="-15" dirty="0"/>
              <a:t> </a:t>
            </a:r>
            <a:r>
              <a:rPr dirty="0"/>
              <a:t>Counsel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/>
          </a:p>
          <a:p>
            <a:pPr marL="12700">
              <a:lnSpc>
                <a:spcPts val="2280"/>
              </a:lnSpc>
            </a:pPr>
            <a:r>
              <a:rPr dirty="0"/>
              <a:t>Placed on the </a:t>
            </a:r>
            <a:r>
              <a:rPr spc="-10" dirty="0"/>
              <a:t>records </a:t>
            </a:r>
            <a:r>
              <a:rPr dirty="0"/>
              <a:t>in an</a:t>
            </a:r>
            <a:r>
              <a:rPr spc="-105" dirty="0"/>
              <a:t> </a:t>
            </a:r>
            <a:r>
              <a:rPr b="1" spc="-10" dirty="0">
                <a:latin typeface="Cambria"/>
                <a:cs typeface="Cambria"/>
              </a:rPr>
              <a:t>organization’s</a:t>
            </a:r>
          </a:p>
          <a:p>
            <a:pPr marL="12700">
              <a:lnSpc>
                <a:spcPts val="2280"/>
              </a:lnSpc>
            </a:pPr>
            <a:r>
              <a:rPr b="1" spc="-15" dirty="0">
                <a:latin typeface="Cambria"/>
                <a:cs typeface="Cambria"/>
              </a:rPr>
              <a:t>physical</a:t>
            </a:r>
            <a:r>
              <a:rPr b="1" spc="-45" dirty="0">
                <a:latin typeface="Cambria"/>
                <a:cs typeface="Cambria"/>
              </a:rPr>
              <a:t> </a:t>
            </a:r>
            <a:r>
              <a:rPr b="1" spc="-10" dirty="0">
                <a:latin typeface="Cambria"/>
                <a:cs typeface="Cambria"/>
              </a:rPr>
              <a:t>custody</a:t>
            </a:r>
            <a:r>
              <a:rPr spc="-10" dirty="0"/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pc="-10" dirty="0"/>
          </a:p>
          <a:p>
            <a:pPr marL="12700" marR="37465">
              <a:lnSpc>
                <a:spcPct val="90000"/>
              </a:lnSpc>
            </a:pPr>
            <a:r>
              <a:rPr spc="-5" dirty="0"/>
              <a:t>ARDB </a:t>
            </a:r>
            <a:r>
              <a:rPr spc="-10" dirty="0"/>
              <a:t>provides </a:t>
            </a:r>
            <a:r>
              <a:rPr dirty="0"/>
              <a:t>Command </a:t>
            </a:r>
            <a:r>
              <a:rPr spc="-5" dirty="0"/>
              <a:t>Designated RMs  </a:t>
            </a:r>
            <a:r>
              <a:rPr dirty="0"/>
              <a:t>notice </a:t>
            </a:r>
            <a:r>
              <a:rPr spc="-5" dirty="0"/>
              <a:t>to </a:t>
            </a:r>
            <a:r>
              <a:rPr dirty="0"/>
              <a:t>suspend the </a:t>
            </a:r>
            <a:r>
              <a:rPr spc="-5" dirty="0"/>
              <a:t>normal </a:t>
            </a:r>
            <a:r>
              <a:rPr dirty="0"/>
              <a:t>disposition  </a:t>
            </a:r>
            <a:r>
              <a:rPr spc="-10" dirty="0"/>
              <a:t>cycle </a:t>
            </a:r>
            <a:r>
              <a:rPr dirty="0"/>
              <a:t>of the </a:t>
            </a:r>
            <a:r>
              <a:rPr spc="-10" dirty="0"/>
              <a:t>records </a:t>
            </a:r>
            <a:r>
              <a:rPr spc="-5" dirty="0"/>
              <a:t>mentioned </a:t>
            </a:r>
            <a:r>
              <a:rPr dirty="0"/>
              <a:t>in the hold  notice</a:t>
            </a:r>
          </a:p>
        </p:txBody>
      </p:sp>
      <p:sp>
        <p:nvSpPr>
          <p:cNvPr id="9" name="object 9"/>
          <p:cNvSpPr/>
          <p:nvPr/>
        </p:nvSpPr>
        <p:spPr>
          <a:xfrm>
            <a:off x="1210233" y="3247644"/>
            <a:ext cx="171703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0233" y="3826764"/>
            <a:ext cx="171703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0233" y="4680203"/>
            <a:ext cx="171703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4131" y="2371470"/>
            <a:ext cx="171703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8076" y="2280031"/>
            <a:ext cx="4594225" cy="23126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Placed on </a:t>
            </a:r>
            <a:r>
              <a:rPr sz="2000" spc="-10" dirty="0">
                <a:solidFill>
                  <a:srgbClr val="404040"/>
                </a:solidFill>
                <a:latin typeface="Cambria"/>
                <a:cs typeface="Cambria"/>
              </a:rPr>
              <a:t>records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in the </a:t>
            </a:r>
            <a:r>
              <a:rPr sz="2000" b="1" spc="-15" dirty="0">
                <a:solidFill>
                  <a:srgbClr val="404040"/>
                </a:solidFill>
                <a:latin typeface="Cambria"/>
                <a:cs typeface="Cambria"/>
              </a:rPr>
              <a:t>physical</a:t>
            </a:r>
            <a:r>
              <a:rPr sz="2000" b="1" spc="-1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mbria"/>
                <a:cs typeface="Cambria"/>
              </a:rPr>
              <a:t>custody  </a:t>
            </a:r>
            <a:r>
              <a:rPr sz="2000" b="1" spc="-5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2000" b="1" spc="-20" dirty="0">
                <a:solidFill>
                  <a:srgbClr val="404040"/>
                </a:solidFill>
                <a:latin typeface="Cambria"/>
                <a:cs typeface="Cambria"/>
              </a:rPr>
              <a:t>Federal </a:t>
            </a:r>
            <a:r>
              <a:rPr sz="2000" b="1" spc="-15" dirty="0">
                <a:solidFill>
                  <a:srgbClr val="404040"/>
                </a:solidFill>
                <a:latin typeface="Cambria"/>
                <a:cs typeface="Cambria"/>
              </a:rPr>
              <a:t>Records </a:t>
            </a:r>
            <a:r>
              <a:rPr sz="2000" b="1" spc="-5" dirty="0">
                <a:solidFill>
                  <a:srgbClr val="404040"/>
                </a:solidFill>
                <a:latin typeface="Cambria"/>
                <a:cs typeface="Cambria"/>
              </a:rPr>
              <a:t>Centers</a:t>
            </a:r>
            <a:r>
              <a:rPr sz="2000" b="1" spc="-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Cambria"/>
                <a:cs typeface="Cambria"/>
              </a:rPr>
              <a:t>(FRC)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12700" marR="33655">
              <a:lnSpc>
                <a:spcPts val="2160"/>
              </a:lnSpc>
            </a:pP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Disposition </a:t>
            </a:r>
            <a:r>
              <a:rPr sz="2000" spc="-15" dirty="0">
                <a:solidFill>
                  <a:srgbClr val="404040"/>
                </a:solidFill>
                <a:latin typeface="Cambria"/>
                <a:cs typeface="Cambria"/>
              </a:rPr>
              <a:t>temporarily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suspended due</a:t>
            </a:r>
            <a:r>
              <a:rPr sz="2000" spc="-114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to 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special</a:t>
            </a:r>
            <a:r>
              <a:rPr sz="20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circumstances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12700" marR="626745">
              <a:lnSpc>
                <a:spcPts val="2160"/>
              </a:lnSpc>
            </a:pPr>
            <a:r>
              <a:rPr sz="2000" spc="-10" dirty="0">
                <a:solidFill>
                  <a:srgbClr val="404040"/>
                </a:solidFill>
                <a:latin typeface="Cambria"/>
                <a:cs typeface="Cambria"/>
              </a:rPr>
              <a:t>Requires request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for </a:t>
            </a:r>
            <a:r>
              <a:rPr sz="2000" dirty="0">
                <a:solidFill>
                  <a:srgbClr val="404040"/>
                </a:solidFill>
                <a:latin typeface="Cambria"/>
                <a:cs typeface="Cambria"/>
              </a:rPr>
              <a:t>suspension</a:t>
            </a:r>
            <a:r>
              <a:rPr sz="2000" spc="-1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mbria"/>
                <a:cs typeface="Cambria"/>
              </a:rPr>
              <a:t>and  </a:t>
            </a:r>
            <a:r>
              <a:rPr sz="2000" spc="-10" dirty="0">
                <a:solidFill>
                  <a:srgbClr val="404040"/>
                </a:solidFill>
                <a:latin typeface="Cambria"/>
                <a:cs typeface="Cambria"/>
              </a:rPr>
              <a:t>NARA</a:t>
            </a:r>
            <a:r>
              <a:rPr sz="20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mbria"/>
                <a:cs typeface="Cambria"/>
              </a:rPr>
              <a:t>approval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44131" y="3224910"/>
            <a:ext cx="171703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4131" y="4078351"/>
            <a:ext cx="171703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6871" y="156552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6871" y="205320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6871" y="2540889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6871" y="336384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6871" y="4186809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0270" y="1318636"/>
            <a:ext cx="9516745" cy="414210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200" spc="-5" dirty="0">
                <a:latin typeface="Cambria"/>
                <a:cs typeface="Cambria"/>
              </a:rPr>
              <a:t>The starting point </a:t>
            </a:r>
            <a:r>
              <a:rPr sz="2200" spc="-15" dirty="0">
                <a:latin typeface="Cambria"/>
                <a:cs typeface="Cambria"/>
              </a:rPr>
              <a:t>for </a:t>
            </a:r>
            <a:r>
              <a:rPr sz="2200" spc="-10" dirty="0">
                <a:latin typeface="Cambria"/>
                <a:cs typeface="Cambria"/>
              </a:rPr>
              <a:t>an </a:t>
            </a:r>
            <a:r>
              <a:rPr sz="2200" spc="-15" dirty="0">
                <a:latin typeface="Cambria"/>
                <a:cs typeface="Cambria"/>
              </a:rPr>
              <a:t>organization’s </a:t>
            </a:r>
            <a:r>
              <a:rPr sz="2200" dirty="0">
                <a:latin typeface="Cambria"/>
                <a:cs typeface="Cambria"/>
              </a:rPr>
              <a:t>RM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Program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ct val="145500"/>
              </a:lnSpc>
              <a:tabLst>
                <a:tab pos="1332230" algn="l"/>
                <a:tab pos="2648585" algn="l"/>
                <a:tab pos="3472179" algn="l"/>
                <a:tab pos="3763645" algn="l"/>
                <a:tab pos="4552315" algn="l"/>
                <a:tab pos="5153025" algn="l"/>
                <a:tab pos="6278245" algn="l"/>
                <a:tab pos="8190230" algn="l"/>
                <a:tab pos="8601075" algn="l"/>
              </a:tabLst>
            </a:pPr>
            <a:r>
              <a:rPr sz="2200" spc="-10" dirty="0">
                <a:latin typeface="Cambria"/>
                <a:cs typeface="Cambria"/>
              </a:rPr>
              <a:t>Identifies </a:t>
            </a:r>
            <a:r>
              <a:rPr sz="2200" spc="-5" dirty="0">
                <a:latin typeface="Cambria"/>
                <a:cs typeface="Cambria"/>
              </a:rPr>
              <a:t>all </a:t>
            </a:r>
            <a:r>
              <a:rPr sz="2200" spc="-15" dirty="0">
                <a:latin typeface="Cambria"/>
                <a:cs typeface="Cambria"/>
              </a:rPr>
              <a:t>records created </a:t>
            </a:r>
            <a:r>
              <a:rPr sz="2200" spc="-10" dirty="0">
                <a:latin typeface="Cambria"/>
                <a:cs typeface="Cambria"/>
              </a:rPr>
              <a:t>across the organization </a:t>
            </a:r>
            <a:r>
              <a:rPr sz="2200" spc="-5" dirty="0">
                <a:latin typeface="Cambria"/>
                <a:cs typeface="Cambria"/>
              </a:rPr>
              <a:t>utilizing </a:t>
            </a:r>
            <a:r>
              <a:rPr sz="2200" spc="-15" dirty="0">
                <a:latin typeface="Cambria"/>
                <a:cs typeface="Cambria"/>
              </a:rPr>
              <a:t>record </a:t>
            </a:r>
            <a:r>
              <a:rPr sz="2200" spc="-5" dirty="0">
                <a:latin typeface="Cambria"/>
                <a:cs typeface="Cambria"/>
              </a:rPr>
              <a:t>schedules  </a:t>
            </a:r>
            <a:r>
              <a:rPr sz="2200" spc="-10" dirty="0">
                <a:latin typeface="Cambria"/>
                <a:cs typeface="Cambria"/>
              </a:rPr>
              <a:t>Inspecte</a:t>
            </a:r>
            <a:r>
              <a:rPr sz="2200" spc="-5" dirty="0">
                <a:latin typeface="Cambria"/>
                <a:cs typeface="Cambria"/>
              </a:rPr>
              <a:t>d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5" dirty="0">
                <a:latin typeface="Cambria"/>
                <a:cs typeface="Cambria"/>
              </a:rPr>
              <a:t>internally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5" dirty="0">
                <a:latin typeface="Cambria"/>
                <a:cs typeface="Cambria"/>
              </a:rPr>
              <a:t>(once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5" dirty="0">
                <a:latin typeface="Cambria"/>
                <a:cs typeface="Cambria"/>
              </a:rPr>
              <a:t>a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5" dirty="0">
                <a:latin typeface="Cambria"/>
                <a:cs typeface="Cambria"/>
              </a:rPr>
              <a:t>year)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10" dirty="0">
                <a:latin typeface="Cambria"/>
                <a:cs typeface="Cambria"/>
              </a:rPr>
              <a:t>an</a:t>
            </a:r>
            <a:r>
              <a:rPr sz="2200" spc="-5" dirty="0">
                <a:latin typeface="Cambria"/>
                <a:cs typeface="Cambria"/>
              </a:rPr>
              <a:t>d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b="1" spc="-5" dirty="0">
                <a:latin typeface="Cambria"/>
                <a:cs typeface="Cambria"/>
              </a:rPr>
              <a:t>created</a:t>
            </a:r>
            <a:r>
              <a:rPr sz="2200" b="1" dirty="0">
                <a:latin typeface="Cambria"/>
                <a:cs typeface="Cambria"/>
              </a:rPr>
              <a:t>	</a:t>
            </a:r>
            <a:r>
              <a:rPr sz="2200" b="1" spc="-5" dirty="0">
                <a:latin typeface="Cambria"/>
                <a:cs typeface="Cambria"/>
              </a:rPr>
              <a:t>electronically</a:t>
            </a:r>
            <a:r>
              <a:rPr sz="2200" b="1" dirty="0">
                <a:latin typeface="Cambria"/>
                <a:cs typeface="Cambria"/>
              </a:rPr>
              <a:t>	i</a:t>
            </a:r>
            <a:r>
              <a:rPr sz="2200" b="1" spc="-5" dirty="0">
                <a:latin typeface="Cambria"/>
                <a:cs typeface="Cambria"/>
              </a:rPr>
              <a:t>n</a:t>
            </a:r>
            <a:r>
              <a:rPr sz="2200" b="1" dirty="0">
                <a:latin typeface="Cambria"/>
                <a:cs typeface="Cambria"/>
              </a:rPr>
              <a:t>	</a:t>
            </a:r>
            <a:r>
              <a:rPr sz="2200" b="1" spc="-10" dirty="0">
                <a:latin typeface="Cambria"/>
                <a:cs typeface="Cambria"/>
              </a:rPr>
              <a:t>CROSS: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mbria"/>
                <a:cs typeface="Cambria"/>
                <a:hlinkClick r:id="rId3"/>
              </a:rPr>
              <a:t>https://eis.usmc.mil/sites/cross</a:t>
            </a:r>
            <a:endParaRPr sz="2200">
              <a:latin typeface="Cambria"/>
              <a:cs typeface="Cambria"/>
            </a:endParaRPr>
          </a:p>
          <a:p>
            <a:pPr marL="12700" marR="38735">
              <a:lnSpc>
                <a:spcPct val="100000"/>
              </a:lnSpc>
              <a:spcBef>
                <a:spcPts val="1205"/>
              </a:spcBef>
              <a:tabLst>
                <a:tab pos="1213485" algn="l"/>
                <a:tab pos="1752600" algn="l"/>
                <a:tab pos="3095625" algn="l"/>
                <a:tab pos="4093845" algn="l"/>
                <a:tab pos="5380355" algn="l"/>
                <a:tab pos="6262370" algn="l"/>
                <a:tab pos="7025005" algn="l"/>
                <a:tab pos="8022590" algn="l"/>
              </a:tabLst>
            </a:pPr>
            <a:r>
              <a:rPr sz="2200" spc="-5" dirty="0">
                <a:latin typeface="Cambria"/>
                <a:cs typeface="Cambria"/>
              </a:rPr>
              <a:t>Contains	</a:t>
            </a:r>
            <a:r>
              <a:rPr sz="2200" spc="-10" dirty="0">
                <a:latin typeface="Cambria"/>
                <a:cs typeface="Cambria"/>
              </a:rPr>
              <a:t>t</a:t>
            </a:r>
            <a:r>
              <a:rPr sz="2200" spc="5" dirty="0">
                <a:latin typeface="Cambria"/>
                <a:cs typeface="Cambria"/>
              </a:rPr>
              <a:t>h</a:t>
            </a:r>
            <a:r>
              <a:rPr sz="2200" spc="-5" dirty="0">
                <a:latin typeface="Cambria"/>
                <a:cs typeface="Cambria"/>
              </a:rPr>
              <a:t>e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35" dirty="0">
                <a:latin typeface="Cambria"/>
                <a:cs typeface="Cambria"/>
              </a:rPr>
              <a:t>f</a:t>
            </a:r>
            <a:r>
              <a:rPr sz="2200" spc="-5" dirty="0">
                <a:latin typeface="Cambria"/>
                <a:cs typeface="Cambria"/>
              </a:rPr>
              <a:t>ol</a:t>
            </a:r>
            <a:r>
              <a:rPr sz="2200" dirty="0">
                <a:latin typeface="Cambria"/>
                <a:cs typeface="Cambria"/>
              </a:rPr>
              <a:t>l</a:t>
            </a:r>
            <a:r>
              <a:rPr sz="2200" spc="-20" dirty="0">
                <a:latin typeface="Cambria"/>
                <a:cs typeface="Cambria"/>
              </a:rPr>
              <a:t>o</a:t>
            </a:r>
            <a:r>
              <a:rPr sz="2200" spc="-10" dirty="0">
                <a:latin typeface="Cambria"/>
                <a:cs typeface="Cambria"/>
              </a:rPr>
              <a:t>win</a:t>
            </a:r>
            <a:r>
              <a:rPr sz="2200" spc="-5" dirty="0">
                <a:latin typeface="Cambria"/>
                <a:cs typeface="Cambria"/>
              </a:rPr>
              <a:t>g: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40" dirty="0">
                <a:latin typeface="Cambria"/>
                <a:cs typeface="Cambria"/>
              </a:rPr>
              <a:t>R</a:t>
            </a:r>
            <a:r>
              <a:rPr sz="2200" spc="-5" dirty="0">
                <a:latin typeface="Cambria"/>
                <a:cs typeface="Cambria"/>
              </a:rPr>
              <a:t>eco</a:t>
            </a:r>
            <a:r>
              <a:rPr sz="2200" spc="-45" dirty="0">
                <a:latin typeface="Cambria"/>
                <a:cs typeface="Cambria"/>
              </a:rPr>
              <a:t>r</a:t>
            </a:r>
            <a:r>
              <a:rPr sz="2200" spc="-5" dirty="0">
                <a:latin typeface="Cambria"/>
                <a:cs typeface="Cambria"/>
              </a:rPr>
              <a:t>d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10" dirty="0">
                <a:latin typeface="Cambria"/>
                <a:cs typeface="Cambria"/>
              </a:rPr>
              <a:t>S</a:t>
            </a:r>
            <a:r>
              <a:rPr sz="2200" spc="10" dirty="0">
                <a:latin typeface="Cambria"/>
                <a:cs typeface="Cambria"/>
              </a:rPr>
              <a:t>c</a:t>
            </a:r>
            <a:r>
              <a:rPr sz="2200" spc="-5" dirty="0">
                <a:latin typeface="Cambria"/>
                <a:cs typeface="Cambria"/>
              </a:rPr>
              <a:t>hedule,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5" dirty="0">
                <a:latin typeface="Cambria"/>
                <a:cs typeface="Cambria"/>
              </a:rPr>
              <a:t>S</a:t>
            </a:r>
            <a:r>
              <a:rPr sz="2200" spc="-5" dirty="0">
                <a:latin typeface="Cambria"/>
                <a:cs typeface="Cambria"/>
              </a:rPr>
              <a:t>er</a:t>
            </a:r>
            <a:r>
              <a:rPr sz="2200" dirty="0">
                <a:latin typeface="Cambria"/>
                <a:cs typeface="Cambria"/>
              </a:rPr>
              <a:t>i</a:t>
            </a:r>
            <a:r>
              <a:rPr sz="2200" spc="-5" dirty="0">
                <a:latin typeface="Cambria"/>
                <a:cs typeface="Cambria"/>
              </a:rPr>
              <a:t>es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5" dirty="0">
                <a:latin typeface="Cambria"/>
                <a:cs typeface="Cambria"/>
              </a:rPr>
              <a:t>Tit</a:t>
            </a:r>
            <a:r>
              <a:rPr sz="2200" spc="5" dirty="0">
                <a:latin typeface="Cambria"/>
                <a:cs typeface="Cambria"/>
              </a:rPr>
              <a:t>l</a:t>
            </a:r>
            <a:r>
              <a:rPr sz="2200" spc="-5" dirty="0">
                <a:latin typeface="Cambria"/>
                <a:cs typeface="Cambria"/>
              </a:rPr>
              <a:t>e,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-40" dirty="0">
                <a:latin typeface="Cambria"/>
                <a:cs typeface="Cambria"/>
              </a:rPr>
              <a:t>R</a:t>
            </a:r>
            <a:r>
              <a:rPr sz="2200" dirty="0">
                <a:latin typeface="Cambria"/>
                <a:cs typeface="Cambria"/>
              </a:rPr>
              <a:t>e</a:t>
            </a:r>
            <a:r>
              <a:rPr sz="2200" spc="-5" dirty="0">
                <a:latin typeface="Cambria"/>
                <a:cs typeface="Cambria"/>
              </a:rPr>
              <a:t>co</a:t>
            </a:r>
            <a:r>
              <a:rPr sz="2200" spc="-40" dirty="0">
                <a:latin typeface="Cambria"/>
                <a:cs typeface="Cambria"/>
              </a:rPr>
              <a:t>r</a:t>
            </a:r>
            <a:r>
              <a:rPr sz="2200" spc="-5" dirty="0">
                <a:latin typeface="Cambria"/>
                <a:cs typeface="Cambria"/>
              </a:rPr>
              <a:t>d</a:t>
            </a:r>
            <a:r>
              <a:rPr sz="2200" dirty="0">
                <a:latin typeface="Cambria"/>
                <a:cs typeface="Cambria"/>
              </a:rPr>
              <a:t>	D</a:t>
            </a:r>
            <a:r>
              <a:rPr sz="2200" spc="-5" dirty="0">
                <a:latin typeface="Cambria"/>
                <a:cs typeface="Cambria"/>
              </a:rPr>
              <a:t>escr</a:t>
            </a:r>
            <a:r>
              <a:rPr sz="2200" spc="10" dirty="0">
                <a:latin typeface="Cambria"/>
                <a:cs typeface="Cambria"/>
              </a:rPr>
              <a:t>i</a:t>
            </a:r>
            <a:r>
              <a:rPr sz="2200" spc="-10" dirty="0">
                <a:latin typeface="Cambria"/>
                <a:cs typeface="Cambria"/>
              </a:rPr>
              <a:t>ption,  </a:t>
            </a:r>
            <a:r>
              <a:rPr sz="2200" spc="-5" dirty="0">
                <a:latin typeface="Cambria"/>
                <a:cs typeface="Cambria"/>
              </a:rPr>
              <a:t>Disposition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Disposition</a:t>
            </a:r>
            <a:r>
              <a:rPr sz="2200" spc="45" dirty="0">
                <a:latin typeface="Cambria"/>
                <a:cs typeface="Cambria"/>
              </a:rPr>
              <a:t> </a:t>
            </a:r>
            <a:r>
              <a:rPr sz="2200" spc="-35" dirty="0">
                <a:latin typeface="Cambria"/>
                <a:cs typeface="Cambria"/>
              </a:rPr>
              <a:t>Authority.</a:t>
            </a:r>
            <a:endParaRPr sz="2200">
              <a:latin typeface="Cambria"/>
              <a:cs typeface="Cambria"/>
            </a:endParaRPr>
          </a:p>
          <a:p>
            <a:pPr marL="12700" marR="36195" algn="just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mbria"/>
                <a:cs typeface="Cambria"/>
              </a:rPr>
              <a:t>An electronic file plan </a:t>
            </a:r>
            <a:r>
              <a:rPr sz="2200" spc="-10" dirty="0">
                <a:latin typeface="Cambria"/>
                <a:cs typeface="Cambria"/>
              </a:rPr>
              <a:t>created </a:t>
            </a:r>
            <a:r>
              <a:rPr sz="2200" spc="-5" dirty="0">
                <a:latin typeface="Cambria"/>
                <a:cs typeface="Cambria"/>
              </a:rPr>
              <a:t>in </a:t>
            </a:r>
            <a:r>
              <a:rPr sz="2200" spc="-15" dirty="0">
                <a:latin typeface="Cambria"/>
                <a:cs typeface="Cambria"/>
              </a:rPr>
              <a:t>CROSS </a:t>
            </a:r>
            <a:r>
              <a:rPr sz="2200" spc="-5" dirty="0">
                <a:latin typeface="Cambria"/>
                <a:cs typeface="Cambria"/>
              </a:rPr>
              <a:t>includes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b="1" spc="-5" dirty="0">
                <a:latin typeface="Cambria"/>
                <a:cs typeface="Cambria"/>
              </a:rPr>
              <a:t>format </a:t>
            </a:r>
            <a:r>
              <a:rPr sz="2200" spc="-5" dirty="0">
                <a:latin typeface="Cambria"/>
                <a:cs typeface="Cambria"/>
              </a:rPr>
              <a:t>(paper or  electronic) and </a:t>
            </a:r>
            <a:r>
              <a:rPr sz="2200" b="1" spc="-5" dirty="0">
                <a:latin typeface="Cambria"/>
                <a:cs typeface="Cambria"/>
              </a:rPr>
              <a:t>location </a:t>
            </a:r>
            <a:r>
              <a:rPr sz="2200" spc="-15" dirty="0">
                <a:latin typeface="Cambria"/>
                <a:cs typeface="Cambria"/>
              </a:rPr>
              <a:t>(Sharedrive, </a:t>
            </a:r>
            <a:r>
              <a:rPr sz="2200" spc="-10" dirty="0">
                <a:latin typeface="Cambria"/>
                <a:cs typeface="Cambria"/>
              </a:rPr>
              <a:t>SharePoint, </a:t>
            </a:r>
            <a:r>
              <a:rPr sz="2200" spc="-5" dirty="0">
                <a:latin typeface="Cambria"/>
                <a:cs typeface="Cambria"/>
              </a:rPr>
              <a:t>file </a:t>
            </a:r>
            <a:r>
              <a:rPr sz="2200" dirty="0">
                <a:latin typeface="Cambria"/>
                <a:cs typeface="Cambria"/>
              </a:rPr>
              <a:t>cabinet, </a:t>
            </a:r>
            <a:r>
              <a:rPr sz="2200" spc="-5" dirty="0">
                <a:latin typeface="Cambria"/>
                <a:cs typeface="Cambria"/>
              </a:rPr>
              <a:t>desktop, </a:t>
            </a:r>
            <a:r>
              <a:rPr sz="2200" spc="-15" dirty="0">
                <a:latin typeface="Cambria"/>
                <a:cs typeface="Cambria"/>
              </a:rPr>
              <a:t>System 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5" dirty="0">
                <a:latin typeface="Cambria"/>
                <a:cs typeface="Cambria"/>
              </a:rPr>
              <a:t>Record </a:t>
            </a:r>
            <a:r>
              <a:rPr sz="2200" spc="-5" dirty="0">
                <a:latin typeface="Cambria"/>
                <a:cs typeface="Cambria"/>
              </a:rPr>
              <a:t>etc.) of a </a:t>
            </a:r>
            <a:r>
              <a:rPr sz="2200" spc="-10" dirty="0">
                <a:latin typeface="Cambria"/>
                <a:cs typeface="Cambria"/>
              </a:rPr>
              <a:t>record, </a:t>
            </a:r>
            <a:r>
              <a:rPr sz="2200" spc="-5" dirty="0">
                <a:latin typeface="Cambria"/>
                <a:cs typeface="Cambria"/>
              </a:rPr>
              <a:t>as </a:t>
            </a:r>
            <a:r>
              <a:rPr sz="2200" spc="-10" dirty="0">
                <a:latin typeface="Cambria"/>
                <a:cs typeface="Cambria"/>
              </a:rPr>
              <a:t>well </a:t>
            </a:r>
            <a:r>
              <a:rPr sz="2200" spc="-5" dirty="0">
                <a:latin typeface="Cambria"/>
                <a:cs typeface="Cambria"/>
              </a:rPr>
              <a:t>as </a:t>
            </a:r>
            <a:r>
              <a:rPr sz="2200" spc="-20" dirty="0">
                <a:latin typeface="Cambria"/>
                <a:cs typeface="Cambria"/>
              </a:rPr>
              <a:t>any </a:t>
            </a:r>
            <a:r>
              <a:rPr sz="2200" b="1" spc="-5" dirty="0">
                <a:latin typeface="Cambria"/>
                <a:cs typeface="Cambria"/>
              </a:rPr>
              <a:t>policy </a:t>
            </a:r>
            <a:r>
              <a:rPr sz="2200" b="1" spc="-15" dirty="0">
                <a:latin typeface="Cambria"/>
                <a:cs typeface="Cambria"/>
              </a:rPr>
              <a:t>exclusions </a:t>
            </a:r>
            <a:r>
              <a:rPr sz="2200" spc="-5" dirty="0">
                <a:latin typeface="Cambria"/>
                <a:cs typeface="Cambria"/>
              </a:rPr>
              <a:t>that </a:t>
            </a:r>
            <a:r>
              <a:rPr sz="2200" spc="-10" dirty="0">
                <a:latin typeface="Cambria"/>
                <a:cs typeface="Cambria"/>
              </a:rPr>
              <a:t>would </a:t>
            </a:r>
            <a:r>
              <a:rPr sz="2200" spc="-15" dirty="0">
                <a:latin typeface="Cambria"/>
                <a:cs typeface="Cambria"/>
              </a:rPr>
              <a:t>prevent  </a:t>
            </a:r>
            <a:r>
              <a:rPr sz="2200" spc="-5" dirty="0">
                <a:latin typeface="Cambria"/>
                <a:cs typeface="Cambria"/>
              </a:rPr>
              <a:t>a paper </a:t>
            </a:r>
            <a:r>
              <a:rPr sz="2200" spc="-15" dirty="0">
                <a:latin typeface="Cambria"/>
                <a:cs typeface="Cambria"/>
              </a:rPr>
              <a:t>record’s migration to </a:t>
            </a:r>
            <a:r>
              <a:rPr sz="2200" spc="-5" dirty="0">
                <a:latin typeface="Cambria"/>
                <a:cs typeface="Cambria"/>
              </a:rPr>
              <a:t>an </a:t>
            </a:r>
            <a:r>
              <a:rPr sz="2200" spc="-10" dirty="0">
                <a:latin typeface="Cambria"/>
                <a:cs typeface="Cambria"/>
              </a:rPr>
              <a:t>electronic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format.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1974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File</a:t>
            </a:r>
            <a:r>
              <a:rPr spc="-75" dirty="0"/>
              <a:t> </a:t>
            </a:r>
            <a:r>
              <a:rPr spc="-5" dirty="0"/>
              <a:t>Plan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312" y="1599946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2838" y="1506981"/>
            <a:ext cx="5996940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mbria"/>
                <a:cs typeface="Cambria"/>
              </a:rPr>
              <a:t>Electronic </a:t>
            </a: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5" dirty="0">
                <a:latin typeface="Cambria"/>
                <a:cs typeface="Cambria"/>
              </a:rPr>
              <a:t>Management (ERM) </a:t>
            </a:r>
            <a:r>
              <a:rPr sz="2200" spc="5" dirty="0">
                <a:latin typeface="Cambria"/>
                <a:cs typeface="Cambria"/>
              </a:rPr>
              <a:t>is  </a:t>
            </a:r>
            <a:r>
              <a:rPr sz="2200" spc="-5" dirty="0">
                <a:latin typeface="Cambria"/>
                <a:cs typeface="Cambria"/>
              </a:rPr>
              <a:t>information or </a:t>
            </a:r>
            <a:r>
              <a:rPr sz="2200" dirty="0">
                <a:latin typeface="Cambria"/>
                <a:cs typeface="Cambria"/>
              </a:rPr>
              <a:t>data files </a:t>
            </a:r>
            <a:r>
              <a:rPr sz="2200" spc="-5" dirty="0">
                <a:latin typeface="Cambria"/>
                <a:cs typeface="Cambria"/>
              </a:rPr>
              <a:t>that </a:t>
            </a:r>
            <a:r>
              <a:rPr sz="2200" spc="-15" dirty="0">
                <a:latin typeface="Cambria"/>
                <a:cs typeface="Cambria"/>
              </a:rPr>
              <a:t>are </a:t>
            </a:r>
            <a:r>
              <a:rPr sz="2200" spc="-10" dirty="0">
                <a:latin typeface="Cambria"/>
                <a:cs typeface="Cambria"/>
              </a:rPr>
              <a:t>created </a:t>
            </a:r>
            <a:r>
              <a:rPr sz="2200" spc="-5" dirty="0">
                <a:latin typeface="Cambria"/>
                <a:cs typeface="Cambria"/>
              </a:rPr>
              <a:t>and  </a:t>
            </a:r>
            <a:r>
              <a:rPr sz="2200" spc="-10" dirty="0">
                <a:latin typeface="Cambria"/>
                <a:cs typeface="Cambria"/>
              </a:rPr>
              <a:t>stored </a:t>
            </a:r>
            <a:r>
              <a:rPr sz="2200" spc="-5" dirty="0">
                <a:latin typeface="Cambria"/>
                <a:cs typeface="Cambria"/>
              </a:rPr>
              <a:t>in a </a:t>
            </a:r>
            <a:r>
              <a:rPr sz="2200" b="1" spc="-5" dirty="0">
                <a:latin typeface="Cambria"/>
                <a:cs typeface="Cambria"/>
              </a:rPr>
              <a:t>digital </a:t>
            </a:r>
            <a:r>
              <a:rPr sz="2200" b="1" spc="-10" dirty="0">
                <a:latin typeface="Cambria"/>
                <a:cs typeface="Cambria"/>
              </a:rPr>
              <a:t>format </a:t>
            </a:r>
            <a:r>
              <a:rPr sz="2200" spc="-10" dirty="0">
                <a:latin typeface="Cambria"/>
                <a:cs typeface="Cambria"/>
              </a:rPr>
              <a:t>through the use </a:t>
            </a:r>
            <a:r>
              <a:rPr sz="2200" spc="5" dirty="0">
                <a:latin typeface="Cambria"/>
                <a:cs typeface="Cambria"/>
              </a:rPr>
              <a:t>of  </a:t>
            </a:r>
            <a:r>
              <a:rPr sz="2200" spc="-5" dirty="0">
                <a:latin typeface="Cambria"/>
                <a:cs typeface="Cambria"/>
              </a:rPr>
              <a:t>computers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other applications</a:t>
            </a:r>
            <a:r>
              <a:rPr sz="2200" spc="10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software.</a:t>
            </a:r>
            <a:endParaRPr sz="220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  <a:spcBef>
                <a:spcPts val="1205"/>
              </a:spcBef>
            </a:pPr>
            <a:r>
              <a:rPr sz="2200" spc="-10" dirty="0">
                <a:latin typeface="Cambria"/>
                <a:cs typeface="Cambria"/>
              </a:rPr>
              <a:t>Electronic records managed </a:t>
            </a:r>
            <a:r>
              <a:rPr sz="2200" spc="-5" dirty="0">
                <a:latin typeface="Cambria"/>
                <a:cs typeface="Cambria"/>
              </a:rPr>
              <a:t>in a Department </a:t>
            </a:r>
            <a:r>
              <a:rPr sz="2200" spc="5" dirty="0">
                <a:latin typeface="Cambria"/>
                <a:cs typeface="Cambria"/>
              </a:rPr>
              <a:t>of 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15" dirty="0">
                <a:latin typeface="Cambria"/>
                <a:cs typeface="Cambria"/>
              </a:rPr>
              <a:t>Navy </a:t>
            </a:r>
            <a:r>
              <a:rPr sz="2200" spc="-5" dirty="0">
                <a:latin typeface="Cambria"/>
                <a:cs typeface="Cambria"/>
              </a:rPr>
              <a:t>(DON) </a:t>
            </a:r>
            <a:r>
              <a:rPr sz="2200" spc="-20" dirty="0">
                <a:latin typeface="Cambria"/>
                <a:cs typeface="Cambria"/>
              </a:rPr>
              <a:t>approved </a:t>
            </a: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10" dirty="0">
                <a:latin typeface="Cambria"/>
                <a:cs typeface="Cambria"/>
              </a:rPr>
              <a:t>management  </a:t>
            </a:r>
            <a:r>
              <a:rPr sz="2200" spc="-5" dirty="0">
                <a:latin typeface="Cambria"/>
                <a:cs typeface="Cambria"/>
              </a:rPr>
              <a:t>applications (RMA) must include </a:t>
            </a:r>
            <a:r>
              <a:rPr sz="2200" spc="-10" dirty="0">
                <a:latin typeface="Cambria"/>
                <a:cs typeface="Cambria"/>
              </a:rPr>
              <a:t>the appropriate  </a:t>
            </a:r>
            <a:r>
              <a:rPr sz="2200" spc="-5" dirty="0">
                <a:latin typeface="Cambria"/>
                <a:cs typeface="Cambria"/>
              </a:rPr>
              <a:t>disposition </a:t>
            </a:r>
            <a:r>
              <a:rPr sz="2200" spc="-10" dirty="0">
                <a:latin typeface="Cambria"/>
                <a:cs typeface="Cambria"/>
              </a:rPr>
              <a:t>and</a:t>
            </a:r>
            <a:r>
              <a:rPr sz="2200" spc="3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metadata.</a:t>
            </a:r>
            <a:endParaRPr sz="2200">
              <a:latin typeface="Cambria"/>
              <a:cs typeface="Cambria"/>
            </a:endParaRPr>
          </a:p>
          <a:p>
            <a:pPr marL="12700" marR="8255" algn="just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mbria"/>
                <a:cs typeface="Cambria"/>
              </a:rPr>
              <a:t>DON </a:t>
            </a:r>
            <a:r>
              <a:rPr sz="2200" spc="-30" dirty="0">
                <a:latin typeface="Cambria"/>
                <a:cs typeface="Cambria"/>
              </a:rPr>
              <a:t>Tasking, </a:t>
            </a:r>
            <a:r>
              <a:rPr sz="2200" spc="-10" dirty="0">
                <a:latin typeface="Cambria"/>
                <a:cs typeface="Cambria"/>
              </a:rPr>
              <a:t>Records, and </a:t>
            </a:r>
            <a:r>
              <a:rPr sz="2200" spc="-5" dirty="0">
                <a:latin typeface="Cambria"/>
                <a:cs typeface="Cambria"/>
              </a:rPr>
              <a:t>Consolidated  </a:t>
            </a:r>
            <a:r>
              <a:rPr sz="2200" spc="-10" dirty="0">
                <a:latin typeface="Cambria"/>
                <a:cs typeface="Cambria"/>
              </a:rPr>
              <a:t>Knowledge </a:t>
            </a:r>
            <a:r>
              <a:rPr sz="2200" spc="-5" dirty="0">
                <a:latin typeface="Cambria"/>
                <a:cs typeface="Cambria"/>
              </a:rPr>
              <a:t>Enterprise  </a:t>
            </a:r>
            <a:r>
              <a:rPr sz="2200" spc="-10" dirty="0">
                <a:latin typeface="Cambria"/>
                <a:cs typeface="Cambria"/>
              </a:rPr>
              <a:t>Repository </a:t>
            </a:r>
            <a:r>
              <a:rPr sz="2200" dirty="0">
                <a:latin typeface="Cambria"/>
                <a:cs typeface="Cambria"/>
              </a:rPr>
              <a:t>(DON  </a:t>
            </a:r>
            <a:r>
              <a:rPr sz="2200" spc="-10" dirty="0">
                <a:latin typeface="Cambria"/>
                <a:cs typeface="Cambria"/>
              </a:rPr>
              <a:t>TRACKER) </a:t>
            </a:r>
            <a:r>
              <a:rPr sz="2200" spc="-5" dirty="0">
                <a:latin typeface="Cambria"/>
                <a:cs typeface="Cambria"/>
              </a:rPr>
              <a:t>is an </a:t>
            </a:r>
            <a:r>
              <a:rPr sz="2200" spc="-15" dirty="0">
                <a:latin typeface="Cambria"/>
                <a:cs typeface="Cambria"/>
              </a:rPr>
              <a:t>example </a:t>
            </a:r>
            <a:r>
              <a:rPr sz="2200" spc="-5" dirty="0">
                <a:latin typeface="Cambria"/>
                <a:cs typeface="Cambria"/>
              </a:rPr>
              <a:t>of an </a:t>
            </a:r>
            <a:r>
              <a:rPr sz="2200" spc="-25" dirty="0">
                <a:latin typeface="Cambria"/>
                <a:cs typeface="Cambria"/>
              </a:rPr>
              <a:t>approved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RMA.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9312" y="3093466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9312" y="4586985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9643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</a:t>
            </a:r>
            <a:r>
              <a:rPr spc="-10" dirty="0"/>
              <a:t>Electronic </a:t>
            </a:r>
            <a:r>
              <a:rPr spc="-20" dirty="0"/>
              <a:t>Records</a:t>
            </a:r>
            <a:r>
              <a:rPr spc="-80" dirty="0"/>
              <a:t> </a:t>
            </a:r>
            <a:r>
              <a:rPr spc="-10" dirty="0"/>
              <a:t>Management?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6640" y="1072896"/>
            <a:ext cx="4785359" cy="4995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894" y="1645411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0420" y="1552448"/>
            <a:ext cx="8316595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mbria"/>
                <a:cs typeface="Cambria"/>
              </a:rPr>
              <a:t>Per </a:t>
            </a:r>
            <a:r>
              <a:rPr sz="2200" spc="-10" dirty="0">
                <a:latin typeface="Cambria"/>
                <a:cs typeface="Cambria"/>
              </a:rPr>
              <a:t>OMB </a:t>
            </a:r>
            <a:r>
              <a:rPr sz="2200" spc="-5" dirty="0">
                <a:latin typeface="Cambria"/>
                <a:cs typeface="Cambria"/>
              </a:rPr>
              <a:t>M-19-21, DOD </a:t>
            </a:r>
            <a:r>
              <a:rPr sz="2200" spc="-15" dirty="0">
                <a:latin typeface="Cambria"/>
                <a:cs typeface="Cambria"/>
              </a:rPr>
              <a:t>5015.02-STD,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NARA, </a:t>
            </a:r>
            <a:r>
              <a:rPr sz="2200" spc="-10" dirty="0">
                <a:latin typeface="Cambria"/>
                <a:cs typeface="Cambria"/>
              </a:rPr>
              <a:t>all </a:t>
            </a:r>
            <a:r>
              <a:rPr sz="2200" spc="-15" dirty="0">
                <a:latin typeface="Cambria"/>
                <a:cs typeface="Cambria"/>
              </a:rPr>
              <a:t>federal </a:t>
            </a:r>
            <a:r>
              <a:rPr sz="2200" spc="-5" dirty="0">
                <a:latin typeface="Cambria"/>
                <a:cs typeface="Cambria"/>
              </a:rPr>
              <a:t>agencies  will </a:t>
            </a:r>
            <a:r>
              <a:rPr sz="2200" spc="-10" dirty="0">
                <a:latin typeface="Cambria"/>
                <a:cs typeface="Cambria"/>
              </a:rPr>
              <a:t>manage both permanent and </a:t>
            </a:r>
            <a:r>
              <a:rPr sz="2200" spc="-15" dirty="0">
                <a:latin typeface="Cambria"/>
                <a:cs typeface="Cambria"/>
              </a:rPr>
              <a:t>temporary records </a:t>
            </a:r>
            <a:r>
              <a:rPr sz="2200" spc="-10" dirty="0">
                <a:latin typeface="Cambria"/>
                <a:cs typeface="Cambria"/>
              </a:rPr>
              <a:t>throughout their  </a:t>
            </a:r>
            <a:r>
              <a:rPr sz="2200" spc="-15" dirty="0">
                <a:latin typeface="Cambria"/>
                <a:cs typeface="Cambria"/>
              </a:rPr>
              <a:t>lifecycle </a:t>
            </a:r>
            <a:r>
              <a:rPr sz="2200" spc="-5" dirty="0">
                <a:latin typeface="Cambria"/>
                <a:cs typeface="Cambria"/>
              </a:rPr>
              <a:t>in accessible </a:t>
            </a:r>
            <a:r>
              <a:rPr sz="2200" spc="-10" dirty="0">
                <a:latin typeface="Cambria"/>
                <a:cs typeface="Cambria"/>
              </a:rPr>
              <a:t>electronic formats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b="1" spc="-5" dirty="0">
                <a:latin typeface="Cambria"/>
                <a:cs typeface="Cambria"/>
              </a:rPr>
              <a:t>December </a:t>
            </a:r>
            <a:r>
              <a:rPr sz="2200" b="1" spc="-10" dirty="0">
                <a:latin typeface="Cambria"/>
                <a:cs typeface="Cambria"/>
              </a:rPr>
              <a:t>31,</a:t>
            </a:r>
            <a:r>
              <a:rPr sz="2200" b="1" spc="25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2022.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mbria"/>
              <a:cs typeface="Cambria"/>
            </a:endParaRPr>
          </a:p>
          <a:p>
            <a:pPr marL="12700" marR="392430">
              <a:lnSpc>
                <a:spcPct val="100000"/>
              </a:lnSpc>
            </a:pPr>
            <a:r>
              <a:rPr sz="2200" spc="-100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meet </a:t>
            </a:r>
            <a:r>
              <a:rPr sz="2200" spc="-5" dirty="0">
                <a:latin typeface="Cambria"/>
                <a:cs typeface="Cambria"/>
              </a:rPr>
              <a:t>policy </a:t>
            </a:r>
            <a:r>
              <a:rPr sz="2200" spc="-10" dirty="0">
                <a:latin typeface="Cambria"/>
                <a:cs typeface="Cambria"/>
              </a:rPr>
              <a:t>requirements, ARDB </a:t>
            </a:r>
            <a:r>
              <a:rPr sz="2200" spc="-5" dirty="0">
                <a:latin typeface="Cambria"/>
                <a:cs typeface="Cambria"/>
              </a:rPr>
              <a:t>has outlined a </a:t>
            </a:r>
            <a:r>
              <a:rPr sz="2200" b="1" spc="-10" dirty="0">
                <a:latin typeface="Cambria"/>
                <a:cs typeface="Cambria"/>
              </a:rPr>
              <a:t>“Three </a:t>
            </a:r>
            <a:r>
              <a:rPr sz="2200" b="1" spc="-5" dirty="0">
                <a:latin typeface="Cambria"/>
                <a:cs typeface="Cambria"/>
              </a:rPr>
              <a:t>Phased  </a:t>
            </a:r>
            <a:r>
              <a:rPr sz="2200" b="1" spc="-20" dirty="0">
                <a:latin typeface="Cambria"/>
                <a:cs typeface="Cambria"/>
              </a:rPr>
              <a:t>Approach”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30" dirty="0">
                <a:latin typeface="Cambria"/>
                <a:cs typeface="Cambria"/>
              </a:rPr>
              <a:t>move </a:t>
            </a:r>
            <a:r>
              <a:rPr sz="2200" spc="-10" dirty="0">
                <a:latin typeface="Cambria"/>
                <a:cs typeface="Cambria"/>
              </a:rPr>
              <a:t>the Marine </a:t>
            </a:r>
            <a:r>
              <a:rPr sz="2200" spc="-5" dirty="0">
                <a:latin typeface="Cambria"/>
                <a:cs typeface="Cambria"/>
              </a:rPr>
              <a:t>Corps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ERM</a:t>
            </a:r>
            <a:r>
              <a:rPr sz="2200" spc="2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compliance.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2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mbria"/>
                <a:cs typeface="Cambria"/>
              </a:rPr>
              <a:t>ERM </a:t>
            </a:r>
            <a:r>
              <a:rPr sz="2200" spc="-10" dirty="0">
                <a:latin typeface="Cambria"/>
                <a:cs typeface="Cambria"/>
              </a:rPr>
              <a:t>tools/resources </a:t>
            </a:r>
            <a:r>
              <a:rPr sz="2200" spc="-20" dirty="0">
                <a:latin typeface="Cambria"/>
                <a:cs typeface="Cambria"/>
              </a:rPr>
              <a:t>are available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support RMs in </a:t>
            </a:r>
            <a:r>
              <a:rPr sz="2200" spc="-10" dirty="0">
                <a:latin typeface="Cambria"/>
                <a:cs typeface="Cambria"/>
              </a:rPr>
              <a:t>meeting</a:t>
            </a:r>
            <a:r>
              <a:rPr sz="2200" spc="24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NARA,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mbria"/>
                <a:cs typeface="Cambria"/>
              </a:rPr>
              <a:t>DON, and </a:t>
            </a:r>
            <a:r>
              <a:rPr sz="2200" spc="-5" dirty="0">
                <a:latin typeface="Cambria"/>
                <a:cs typeface="Cambria"/>
              </a:rPr>
              <a:t>USMC policy</a:t>
            </a:r>
            <a:r>
              <a:rPr sz="2200" spc="3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requirements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6894" y="2986532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6894" y="3992371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7501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Electronic </a:t>
            </a:r>
            <a:r>
              <a:rPr spc="-20" dirty="0"/>
              <a:t>Records</a:t>
            </a:r>
            <a:r>
              <a:rPr spc="-13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7501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Electronic </a:t>
            </a:r>
            <a:r>
              <a:rPr spc="-20" dirty="0"/>
              <a:t>Records</a:t>
            </a:r>
            <a:r>
              <a:rPr spc="-130" dirty="0"/>
              <a:t> </a:t>
            </a:r>
            <a:r>
              <a:rPr spc="-10" dirty="0"/>
              <a:t>Management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9997440" cy="5612765"/>
            <a:chOff x="0" y="304800"/>
            <a:chExt cx="9997440" cy="5612765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1805939" cy="1805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9729" y="1495319"/>
              <a:ext cx="7797423" cy="442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Electronic </a:t>
            </a:r>
            <a:r>
              <a:rPr spc="-20" dirty="0"/>
              <a:t>Records</a:t>
            </a:r>
            <a:r>
              <a:rPr spc="-130" dirty="0"/>
              <a:t> </a:t>
            </a:r>
            <a:r>
              <a:rPr spc="-10" dirty="0"/>
              <a:t>Management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4124325" cy="1805939"/>
            <a:chOff x="0" y="304800"/>
            <a:chExt cx="4124325" cy="1805939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1805939" cy="1805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8" y="1467611"/>
              <a:ext cx="2315210" cy="396240"/>
            </a:xfrm>
            <a:custGeom>
              <a:avLst/>
              <a:gdLst/>
              <a:ahLst/>
              <a:cxnLst/>
              <a:rect l="l" t="t" r="r" b="b"/>
              <a:pathLst>
                <a:path w="2315210" h="396239">
                  <a:moveTo>
                    <a:pt x="2116836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2116836" y="396240"/>
                  </a:lnTo>
                  <a:lnTo>
                    <a:pt x="2314956" y="198120"/>
                  </a:lnTo>
                  <a:lnTo>
                    <a:pt x="2116836" y="0"/>
                  </a:lnTo>
                  <a:close/>
                </a:path>
              </a:pathLst>
            </a:custGeom>
            <a:solidFill>
              <a:srgbClr val="0B2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808988" y="3168395"/>
            <a:ext cx="2315210" cy="396240"/>
          </a:xfrm>
          <a:custGeom>
            <a:avLst/>
            <a:gdLst/>
            <a:ahLst/>
            <a:cxnLst/>
            <a:rect l="l" t="t" r="r" b="b"/>
            <a:pathLst>
              <a:path w="2315210" h="396239">
                <a:moveTo>
                  <a:pt x="2116836" y="0"/>
                </a:moveTo>
                <a:lnTo>
                  <a:pt x="0" y="0"/>
                </a:lnTo>
                <a:lnTo>
                  <a:pt x="0" y="396240"/>
                </a:lnTo>
                <a:lnTo>
                  <a:pt x="2116836" y="396240"/>
                </a:lnTo>
                <a:lnTo>
                  <a:pt x="2314956" y="198120"/>
                </a:lnTo>
                <a:lnTo>
                  <a:pt x="2116836" y="0"/>
                </a:lnTo>
                <a:close/>
              </a:path>
            </a:pathLst>
          </a:custGeom>
          <a:solidFill>
            <a:srgbClr val="B9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3183" y="4675632"/>
            <a:ext cx="2270760" cy="396240"/>
          </a:xfrm>
          <a:custGeom>
            <a:avLst/>
            <a:gdLst/>
            <a:ahLst/>
            <a:cxnLst/>
            <a:rect l="l" t="t" r="r" b="b"/>
            <a:pathLst>
              <a:path w="2270760" h="396239">
                <a:moveTo>
                  <a:pt x="2072639" y="0"/>
                </a:moveTo>
                <a:lnTo>
                  <a:pt x="0" y="0"/>
                </a:lnTo>
                <a:lnTo>
                  <a:pt x="0" y="396240"/>
                </a:lnTo>
                <a:lnTo>
                  <a:pt x="2072639" y="396240"/>
                </a:lnTo>
                <a:lnTo>
                  <a:pt x="2270760" y="198120"/>
                </a:lnTo>
                <a:lnTo>
                  <a:pt x="207263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1339" y="1380490"/>
            <a:ext cx="10097770" cy="46147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05"/>
              </a:spcBef>
            </a:pP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CROSS</a:t>
            </a:r>
            <a:endParaRPr sz="1800" dirty="0">
              <a:latin typeface="Cambria"/>
              <a:cs typeface="Cambria"/>
            </a:endParaRPr>
          </a:p>
          <a:p>
            <a:pPr marL="66040" marR="5080" algn="just">
              <a:lnSpc>
                <a:spcPct val="100000"/>
              </a:lnSpc>
              <a:spcBef>
                <a:spcPts val="905"/>
              </a:spcBef>
            </a:pPr>
            <a:r>
              <a:rPr sz="1800" dirty="0">
                <a:latin typeface="Cambria"/>
                <a:cs typeface="Cambria"/>
              </a:rPr>
              <a:t>A </a:t>
            </a:r>
            <a:r>
              <a:rPr sz="1800" spc="-10" dirty="0">
                <a:latin typeface="Cambria"/>
                <a:cs typeface="Cambria"/>
              </a:rPr>
              <a:t>SharePoint </a:t>
            </a:r>
            <a:r>
              <a:rPr sz="1800" spc="-5" dirty="0">
                <a:latin typeface="Cambria"/>
                <a:cs typeface="Cambria"/>
              </a:rPr>
              <a:t>tool designed to help CDRMs standup and maintain their RM </a:t>
            </a:r>
            <a:r>
              <a:rPr sz="1800" spc="-10" dirty="0">
                <a:latin typeface="Cambria"/>
                <a:cs typeface="Cambria"/>
              </a:rPr>
              <a:t>Program </a:t>
            </a:r>
            <a:r>
              <a:rPr sz="1800" spc="-5" dirty="0">
                <a:latin typeface="Cambria"/>
                <a:cs typeface="Cambria"/>
              </a:rPr>
              <a:t>per </a:t>
            </a:r>
            <a:r>
              <a:rPr sz="1800" spc="-10" dirty="0">
                <a:latin typeface="Cambria"/>
                <a:cs typeface="Cambria"/>
              </a:rPr>
              <a:t>MCO </a:t>
            </a:r>
            <a:r>
              <a:rPr sz="1800" spc="-5" dirty="0">
                <a:latin typeface="Cambria"/>
                <a:cs typeface="Cambria"/>
              </a:rPr>
              <a:t>5210.11F  </a:t>
            </a:r>
            <a:r>
              <a:rPr sz="1800" spc="-10" dirty="0">
                <a:latin typeface="Cambria"/>
                <a:cs typeface="Cambria"/>
              </a:rPr>
              <a:t>requirements. </a:t>
            </a:r>
            <a:r>
              <a:rPr sz="1800" spc="-15" dirty="0">
                <a:latin typeface="Cambria"/>
                <a:cs typeface="Cambria"/>
              </a:rPr>
              <a:t>CROSS </a:t>
            </a:r>
            <a:r>
              <a:rPr sz="1800" dirty="0">
                <a:latin typeface="Cambria"/>
                <a:cs typeface="Cambria"/>
              </a:rPr>
              <a:t>is command </a:t>
            </a:r>
            <a:r>
              <a:rPr sz="1800" spc="-10" dirty="0">
                <a:latin typeface="Cambria"/>
                <a:cs typeface="Cambria"/>
              </a:rPr>
              <a:t>focused,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-5" dirty="0">
                <a:latin typeface="Cambria"/>
                <a:cs typeface="Cambria"/>
              </a:rPr>
              <a:t>“one stop </a:t>
            </a:r>
            <a:r>
              <a:rPr sz="1800" spc="-15" dirty="0">
                <a:latin typeface="Cambria"/>
                <a:cs typeface="Cambria"/>
              </a:rPr>
              <a:t>shop” </a:t>
            </a:r>
            <a:r>
              <a:rPr sz="1800" spc="-5" dirty="0">
                <a:latin typeface="Cambria"/>
                <a:cs typeface="Cambria"/>
              </a:rPr>
              <a:t>designed to </a:t>
            </a:r>
            <a:r>
              <a:rPr sz="1800" spc="-10" dirty="0">
                <a:latin typeface="Cambria"/>
                <a:cs typeface="Cambria"/>
              </a:rPr>
              <a:t>replace traditional turnover  </a:t>
            </a:r>
            <a:r>
              <a:rPr sz="1800" spc="-5" dirty="0">
                <a:latin typeface="Cambria"/>
                <a:cs typeface="Cambria"/>
              </a:rPr>
              <a:t>binders and automate </a:t>
            </a:r>
            <a:r>
              <a:rPr sz="1800" dirty="0">
                <a:latin typeface="Cambria"/>
                <a:cs typeface="Cambria"/>
              </a:rPr>
              <a:t>5210 IG </a:t>
            </a:r>
            <a:r>
              <a:rPr sz="1800" spc="-10" dirty="0">
                <a:latin typeface="Cambria"/>
                <a:cs typeface="Cambria"/>
              </a:rPr>
              <a:t>Functional Area </a:t>
            </a:r>
            <a:r>
              <a:rPr sz="1800" dirty="0">
                <a:latin typeface="Cambria"/>
                <a:cs typeface="Cambria"/>
              </a:rPr>
              <a:t>Checklist. It </a:t>
            </a:r>
            <a:r>
              <a:rPr sz="1800" spc="-5" dirty="0">
                <a:latin typeface="Cambria"/>
                <a:cs typeface="Cambria"/>
              </a:rPr>
              <a:t>also </a:t>
            </a:r>
            <a:r>
              <a:rPr sz="1800" spc="-10" dirty="0">
                <a:latin typeface="Cambria"/>
                <a:cs typeface="Cambria"/>
              </a:rPr>
              <a:t>serves </a:t>
            </a:r>
            <a:r>
              <a:rPr sz="1800" spc="-5" dirty="0">
                <a:latin typeface="Cambria"/>
                <a:cs typeface="Cambria"/>
              </a:rPr>
              <a:t>as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-5" dirty="0">
                <a:latin typeface="Cambria"/>
                <a:cs typeface="Cambria"/>
              </a:rPr>
              <a:t>means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identifying </a:t>
            </a:r>
            <a:r>
              <a:rPr sz="1800" spc="-10" dirty="0">
                <a:latin typeface="Cambria"/>
                <a:cs typeface="Cambria"/>
              </a:rPr>
              <a:t>all  </a:t>
            </a:r>
            <a:r>
              <a:rPr sz="1800" spc="-5" dirty="0">
                <a:latin typeface="Cambria"/>
                <a:cs typeface="Cambria"/>
              </a:rPr>
              <a:t>USMC </a:t>
            </a:r>
            <a:r>
              <a:rPr sz="1800" spc="-10" dirty="0">
                <a:latin typeface="Cambria"/>
                <a:cs typeface="Cambria"/>
              </a:rPr>
              <a:t>records, giving </a:t>
            </a:r>
            <a:r>
              <a:rPr sz="1800" spc="-5" dirty="0">
                <a:latin typeface="Cambria"/>
                <a:cs typeface="Cambria"/>
              </a:rPr>
              <a:t>both </a:t>
            </a:r>
            <a:r>
              <a:rPr sz="1800" spc="-10" dirty="0">
                <a:latin typeface="Cambria"/>
                <a:cs typeface="Cambria"/>
              </a:rPr>
              <a:t>ARDB </a:t>
            </a:r>
            <a:r>
              <a:rPr sz="1800" spc="-5" dirty="0">
                <a:latin typeface="Cambria"/>
                <a:cs typeface="Cambria"/>
              </a:rPr>
              <a:t>and IGMC purview </a:t>
            </a:r>
            <a:r>
              <a:rPr sz="1800" spc="-15" dirty="0">
                <a:latin typeface="Cambria"/>
                <a:cs typeface="Cambria"/>
              </a:rPr>
              <a:t>over </a:t>
            </a:r>
            <a:r>
              <a:rPr sz="1800" spc="-5" dirty="0">
                <a:latin typeface="Cambria"/>
                <a:cs typeface="Cambria"/>
              </a:rPr>
              <a:t>command </a:t>
            </a:r>
            <a:r>
              <a:rPr sz="1800" spc="-10" dirty="0">
                <a:latin typeface="Cambria"/>
                <a:cs typeface="Cambria"/>
              </a:rPr>
              <a:t>progress </a:t>
            </a:r>
            <a:r>
              <a:rPr sz="1800" spc="-5" dirty="0">
                <a:latin typeface="Cambria"/>
                <a:cs typeface="Cambria"/>
              </a:rPr>
              <a:t>to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ERM.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Cambria"/>
              <a:cs typeface="Cambria"/>
            </a:endParaRPr>
          </a:p>
          <a:p>
            <a:pPr marL="113664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MCTILM</a:t>
            </a:r>
            <a:endParaRPr sz="1800" dirty="0">
              <a:latin typeface="Cambria"/>
              <a:cs typeface="Cambria"/>
            </a:endParaRPr>
          </a:p>
          <a:p>
            <a:pPr marL="66040" marR="102870" algn="just">
              <a:lnSpc>
                <a:spcPct val="100000"/>
              </a:lnSpc>
              <a:spcBef>
                <a:spcPts val="605"/>
              </a:spcBef>
            </a:pPr>
            <a:r>
              <a:rPr sz="1750" dirty="0">
                <a:latin typeface="Cambria"/>
                <a:cs typeface="Cambria"/>
              </a:rPr>
              <a:t>A </a:t>
            </a:r>
            <a:r>
              <a:rPr sz="1750" spc="-5" dirty="0">
                <a:latin typeface="Cambria"/>
                <a:cs typeface="Cambria"/>
              </a:rPr>
              <a:t>customized </a:t>
            </a:r>
            <a:r>
              <a:rPr sz="1750" spc="-10" dirty="0">
                <a:latin typeface="Cambria"/>
                <a:cs typeface="Cambria"/>
              </a:rPr>
              <a:t>SharePoint </a:t>
            </a:r>
            <a:r>
              <a:rPr sz="1750" spc="-5" dirty="0">
                <a:latin typeface="Cambria"/>
                <a:cs typeface="Cambria"/>
              </a:rPr>
              <a:t>solution, </a:t>
            </a:r>
            <a:r>
              <a:rPr sz="1750" dirty="0">
                <a:latin typeface="Cambria"/>
                <a:cs typeface="Cambria"/>
              </a:rPr>
              <a:t>designed </a:t>
            </a:r>
            <a:r>
              <a:rPr sz="1750" spc="-5" dirty="0">
                <a:latin typeface="Cambria"/>
                <a:cs typeface="Cambria"/>
              </a:rPr>
              <a:t>to </a:t>
            </a:r>
            <a:r>
              <a:rPr sz="1750" spc="-10" dirty="0">
                <a:latin typeface="Cambria"/>
                <a:cs typeface="Cambria"/>
              </a:rPr>
              <a:t>automate </a:t>
            </a:r>
            <a:r>
              <a:rPr sz="1750" spc="-15" dirty="0">
                <a:latin typeface="Cambria"/>
                <a:cs typeface="Cambria"/>
              </a:rPr>
              <a:t>NARA approved </a:t>
            </a:r>
            <a:r>
              <a:rPr sz="1750" spc="-5" dirty="0">
                <a:latin typeface="Cambria"/>
                <a:cs typeface="Cambria"/>
              </a:rPr>
              <a:t>disposition schedules </a:t>
            </a:r>
            <a:r>
              <a:rPr sz="1750" spc="-25" dirty="0">
                <a:latin typeface="Cambria"/>
                <a:cs typeface="Cambria"/>
              </a:rPr>
              <a:t>by  </a:t>
            </a:r>
            <a:r>
              <a:rPr sz="1750" spc="-5" dirty="0">
                <a:latin typeface="Cambria"/>
                <a:cs typeface="Cambria"/>
              </a:rPr>
              <a:t>assigning critical metadata </a:t>
            </a:r>
            <a:r>
              <a:rPr sz="1750" spc="-10" dirty="0">
                <a:latin typeface="Cambria"/>
                <a:cs typeface="Cambria"/>
              </a:rPr>
              <a:t>to records captured </a:t>
            </a:r>
            <a:r>
              <a:rPr sz="1750" spc="-5" dirty="0">
                <a:latin typeface="Cambria"/>
                <a:cs typeface="Cambria"/>
              </a:rPr>
              <a:t>within </a:t>
            </a:r>
            <a:r>
              <a:rPr sz="1750" spc="-10" dirty="0">
                <a:latin typeface="Cambria"/>
                <a:cs typeface="Cambria"/>
              </a:rPr>
              <a:t>SharePoint. </a:t>
            </a:r>
            <a:r>
              <a:rPr sz="1750" spc="-5" dirty="0">
                <a:latin typeface="Cambria"/>
                <a:cs typeface="Cambria"/>
              </a:rPr>
              <a:t>Holds </a:t>
            </a:r>
            <a:r>
              <a:rPr sz="1750" dirty="0">
                <a:latin typeface="Cambria"/>
                <a:cs typeface="Cambria"/>
              </a:rPr>
              <a:t>100% </a:t>
            </a:r>
            <a:r>
              <a:rPr sz="1750" spc="-5" dirty="0">
                <a:latin typeface="Cambria"/>
                <a:cs typeface="Cambria"/>
              </a:rPr>
              <a:t>of </a:t>
            </a:r>
            <a:r>
              <a:rPr sz="1750" spc="-10" dirty="0">
                <a:latin typeface="Cambria"/>
                <a:cs typeface="Cambria"/>
              </a:rPr>
              <a:t>records </a:t>
            </a:r>
            <a:r>
              <a:rPr sz="1750" spc="-5" dirty="0">
                <a:latin typeface="Cambria"/>
                <a:cs typeface="Cambria"/>
              </a:rPr>
              <a:t>(both  </a:t>
            </a:r>
            <a:r>
              <a:rPr sz="1750" spc="-25" dirty="0">
                <a:latin typeface="Cambria"/>
                <a:cs typeface="Cambria"/>
              </a:rPr>
              <a:t>Temporary </a:t>
            </a:r>
            <a:r>
              <a:rPr sz="1750" spc="-5" dirty="0">
                <a:latin typeface="Cambria"/>
                <a:cs typeface="Cambria"/>
              </a:rPr>
              <a:t>and </a:t>
            </a:r>
            <a:r>
              <a:rPr sz="1750" spc="-10" dirty="0">
                <a:latin typeface="Cambria"/>
                <a:cs typeface="Cambria"/>
              </a:rPr>
              <a:t>Permanent) </a:t>
            </a:r>
            <a:r>
              <a:rPr sz="1750" spc="-5" dirty="0">
                <a:latin typeface="Cambria"/>
                <a:cs typeface="Cambria"/>
              </a:rPr>
              <a:t>and </a:t>
            </a:r>
            <a:r>
              <a:rPr sz="1750" spc="-10" dirty="0">
                <a:latin typeface="Cambria"/>
                <a:cs typeface="Cambria"/>
              </a:rPr>
              <a:t>automatically </a:t>
            </a:r>
            <a:r>
              <a:rPr sz="1750" spc="-5" dirty="0">
                <a:latin typeface="Cambria"/>
                <a:cs typeface="Cambria"/>
              </a:rPr>
              <a:t>disposes of </a:t>
            </a:r>
            <a:r>
              <a:rPr sz="1750" spc="-15" dirty="0">
                <a:latin typeface="Cambria"/>
                <a:cs typeface="Cambria"/>
              </a:rPr>
              <a:t>records </a:t>
            </a:r>
            <a:r>
              <a:rPr sz="1750" spc="-5" dirty="0">
                <a:latin typeface="Cambria"/>
                <a:cs typeface="Cambria"/>
              </a:rPr>
              <a:t>according </a:t>
            </a:r>
            <a:r>
              <a:rPr sz="1750" spc="-10" dirty="0">
                <a:latin typeface="Cambria"/>
                <a:cs typeface="Cambria"/>
              </a:rPr>
              <a:t>to </a:t>
            </a:r>
            <a:r>
              <a:rPr sz="1750" spc="-5" dirty="0">
                <a:latin typeface="Cambria"/>
                <a:cs typeface="Cambria"/>
              </a:rPr>
              <a:t>their </a:t>
            </a:r>
            <a:r>
              <a:rPr sz="1750" spc="-10" dirty="0">
                <a:latin typeface="Cambria"/>
                <a:cs typeface="Cambria"/>
              </a:rPr>
              <a:t>appropriate  lifecycle.</a:t>
            </a:r>
            <a:endParaRPr sz="1750" dirty="0">
              <a:latin typeface="Cambria"/>
              <a:cs typeface="Cambria"/>
            </a:endParaRPr>
          </a:p>
          <a:p>
            <a:pPr marL="152400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DON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TRACKER</a:t>
            </a:r>
            <a:endParaRPr lang="en-US" sz="1800" b="1" spc="-1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52400">
              <a:lnSpc>
                <a:spcPct val="100000"/>
              </a:lnSpc>
              <a:spcBef>
                <a:spcPts val="530"/>
              </a:spcBef>
            </a:pPr>
            <a:r>
              <a:rPr lang="en-US" b="1" spc="-10" dirty="0">
                <a:solidFill>
                  <a:srgbClr val="FFFFFF"/>
                </a:solidFill>
                <a:latin typeface="Cambria"/>
                <a:cs typeface="Cambria"/>
              </a:rPr>
              <a:t>DON TRACKER </a:t>
            </a:r>
            <a:endParaRPr lang="en-US" sz="1800" dirty="0">
              <a:latin typeface="Cambria"/>
              <a:cs typeface="Cambria"/>
            </a:endParaRPr>
          </a:p>
          <a:p>
            <a:pPr marL="12700" marR="675640">
              <a:lnSpc>
                <a:spcPct val="100000"/>
              </a:lnSpc>
              <a:spcBef>
                <a:spcPts val="450"/>
              </a:spcBef>
            </a:pPr>
            <a:r>
              <a:rPr lang="en-US" sz="1800" dirty="0">
                <a:latin typeface="Cambria"/>
                <a:cs typeface="Cambria"/>
              </a:rPr>
              <a:t>The </a:t>
            </a:r>
            <a:r>
              <a:rPr lang="en-US" sz="1800" spc="-5" dirty="0">
                <a:latin typeface="Cambria"/>
                <a:cs typeface="Cambria"/>
              </a:rPr>
              <a:t>official RM repository </a:t>
            </a:r>
            <a:r>
              <a:rPr lang="en-US" sz="1800" spc="-15" dirty="0">
                <a:latin typeface="Cambria"/>
                <a:cs typeface="Cambria"/>
              </a:rPr>
              <a:t>for </a:t>
            </a:r>
            <a:r>
              <a:rPr lang="en-US" sz="1800" dirty="0">
                <a:latin typeface="Cambria"/>
                <a:cs typeface="Cambria"/>
              </a:rPr>
              <a:t>DON </a:t>
            </a:r>
            <a:r>
              <a:rPr lang="en-US" sz="1800" spc="-5" dirty="0">
                <a:latin typeface="Cambria"/>
                <a:cs typeface="Cambria"/>
              </a:rPr>
              <a:t>and USMC. </a:t>
            </a:r>
            <a:r>
              <a:rPr lang="en-US" sz="1800" dirty="0">
                <a:latin typeface="Cambria"/>
                <a:cs typeface="Cambria"/>
              </a:rPr>
              <a:t>A </a:t>
            </a:r>
            <a:r>
              <a:rPr lang="en-US" sz="1800" spc="-5" dirty="0">
                <a:latin typeface="Cambria"/>
                <a:cs typeface="Cambria"/>
              </a:rPr>
              <a:t>licensed based </a:t>
            </a:r>
            <a:r>
              <a:rPr lang="en-US" sz="1800" spc="-10" dirty="0">
                <a:latin typeface="Cambria"/>
                <a:cs typeface="Cambria"/>
              </a:rPr>
              <a:t>system </a:t>
            </a:r>
            <a:r>
              <a:rPr lang="en-US" sz="1800" spc="-5" dirty="0">
                <a:latin typeface="Cambria"/>
                <a:cs typeface="Cambria"/>
              </a:rPr>
              <a:t>that will </a:t>
            </a:r>
            <a:r>
              <a:rPr lang="en-US" sz="1800" dirty="0">
                <a:latin typeface="Cambria"/>
                <a:cs typeface="Cambria"/>
              </a:rPr>
              <a:t>house </a:t>
            </a:r>
            <a:r>
              <a:rPr lang="en-US" sz="1800" spc="-5" dirty="0">
                <a:latin typeface="Cambria"/>
                <a:cs typeface="Cambria"/>
              </a:rPr>
              <a:t>long term  temporary </a:t>
            </a:r>
            <a:r>
              <a:rPr lang="en-US" sz="1800" dirty="0">
                <a:latin typeface="Cambria"/>
                <a:cs typeface="Cambria"/>
              </a:rPr>
              <a:t>(greater </a:t>
            </a:r>
            <a:r>
              <a:rPr lang="en-US" sz="1800" spc="-5" dirty="0">
                <a:latin typeface="Cambria"/>
                <a:cs typeface="Cambria"/>
              </a:rPr>
              <a:t>than </a:t>
            </a:r>
            <a:r>
              <a:rPr lang="en-US" sz="1800" dirty="0">
                <a:latin typeface="Cambria"/>
                <a:cs typeface="Cambria"/>
              </a:rPr>
              <a:t>3 years) </a:t>
            </a:r>
            <a:r>
              <a:rPr lang="en-US" sz="1800" spc="-5" dirty="0">
                <a:latin typeface="Cambria"/>
                <a:cs typeface="Cambria"/>
              </a:rPr>
              <a:t>and permanent </a:t>
            </a:r>
            <a:r>
              <a:rPr lang="en-US" sz="1800" dirty="0">
                <a:latin typeface="Cambria"/>
                <a:cs typeface="Cambria"/>
              </a:rPr>
              <a:t>records </a:t>
            </a:r>
            <a:r>
              <a:rPr lang="en-US" sz="1800" spc="-5" dirty="0">
                <a:latin typeface="Cambria"/>
                <a:cs typeface="Cambria"/>
              </a:rPr>
              <a:t>until transfer to </a:t>
            </a:r>
            <a:r>
              <a:rPr lang="en-US" sz="1800" dirty="0">
                <a:latin typeface="Cambria"/>
                <a:cs typeface="Cambria"/>
              </a:rPr>
              <a:t>NARA. </a:t>
            </a:r>
            <a:r>
              <a:rPr lang="en-US" sz="1800" spc="-5" dirty="0">
                <a:latin typeface="Cambria"/>
                <a:cs typeface="Cambria"/>
              </a:rPr>
              <a:t>Only </a:t>
            </a:r>
            <a:r>
              <a:rPr lang="en-US" sz="1800" dirty="0">
                <a:latin typeface="Cambria"/>
                <a:cs typeface="Cambria"/>
              </a:rPr>
              <a:t>requires  </a:t>
            </a:r>
            <a:r>
              <a:rPr lang="en-US" sz="1800" spc="-5" dirty="0">
                <a:latin typeface="Cambria"/>
                <a:cs typeface="Cambria"/>
              </a:rPr>
              <a:t>SharePoint Site Collection Administrator </a:t>
            </a:r>
            <a:r>
              <a:rPr lang="en-US" sz="1800" dirty="0">
                <a:latin typeface="Cambria"/>
                <a:cs typeface="Cambria"/>
              </a:rPr>
              <a:t>(SCA) or CDRM</a:t>
            </a:r>
            <a:r>
              <a:rPr lang="en-US" sz="1800" spc="-10" dirty="0">
                <a:latin typeface="Cambria"/>
                <a:cs typeface="Cambria"/>
              </a:rPr>
              <a:t> </a:t>
            </a:r>
            <a:r>
              <a:rPr lang="en-US" sz="1800" spc="-5" dirty="0">
                <a:latin typeface="Cambria"/>
                <a:cs typeface="Cambria"/>
              </a:rPr>
              <a:t>access</a:t>
            </a:r>
            <a:r>
              <a:rPr lang="en-US" sz="1800" spc="-5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5483" y="1945004"/>
            <a:ext cx="146755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5483" y="2630804"/>
            <a:ext cx="146755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5483" y="3049904"/>
            <a:ext cx="146755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5483" y="3735704"/>
            <a:ext cx="146755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5483" y="4154804"/>
            <a:ext cx="146755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5483" y="4573904"/>
            <a:ext cx="146755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5483" y="5259704"/>
            <a:ext cx="146755" cy="15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7773" y="1380870"/>
            <a:ext cx="10157460" cy="409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Establishing best practices helps </a:t>
            </a:r>
            <a:r>
              <a:rPr sz="2000" spc="-10" dirty="0">
                <a:latin typeface="Cambria"/>
                <a:cs typeface="Cambria"/>
              </a:rPr>
              <a:t>mitigate </a:t>
            </a:r>
            <a:r>
              <a:rPr sz="2000" spc="-5" dirty="0">
                <a:latin typeface="Cambria"/>
                <a:cs typeface="Cambria"/>
              </a:rPr>
              <a:t>risks </a:t>
            </a:r>
            <a:r>
              <a:rPr sz="2000" dirty="0">
                <a:latin typeface="Cambria"/>
                <a:cs typeface="Cambria"/>
              </a:rPr>
              <a:t>and </a:t>
            </a:r>
            <a:r>
              <a:rPr sz="2000" spc="-5" dirty="0">
                <a:latin typeface="Cambria"/>
                <a:cs typeface="Cambria"/>
              </a:rPr>
              <a:t>ensures </a:t>
            </a:r>
            <a:r>
              <a:rPr sz="2000" spc="-10" dirty="0">
                <a:latin typeface="Cambria"/>
                <a:cs typeface="Cambria"/>
              </a:rPr>
              <a:t>records are </a:t>
            </a:r>
            <a:r>
              <a:rPr sz="2000" dirty="0">
                <a:latin typeface="Cambria"/>
                <a:cs typeface="Cambria"/>
              </a:rPr>
              <a:t>managed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consistently.</a:t>
            </a:r>
            <a:endParaRPr sz="2000">
              <a:latin typeface="Cambria"/>
              <a:cs typeface="Cambria"/>
            </a:endParaRPr>
          </a:p>
          <a:p>
            <a:pPr marL="354965" marR="1259840">
              <a:lnSpc>
                <a:spcPct val="100000"/>
              </a:lnSpc>
              <a:spcBef>
                <a:spcPts val="1440"/>
              </a:spcBef>
            </a:pPr>
            <a:r>
              <a:rPr sz="1750" spc="-5" dirty="0">
                <a:latin typeface="Cambria"/>
                <a:cs typeface="Cambria"/>
              </a:rPr>
              <a:t>Obtain the support of leadership within </a:t>
            </a:r>
            <a:r>
              <a:rPr sz="1750" spc="-15" dirty="0">
                <a:latin typeface="Cambria"/>
                <a:cs typeface="Cambria"/>
              </a:rPr>
              <a:t>your </a:t>
            </a:r>
            <a:r>
              <a:rPr sz="1750" spc="-5" dirty="0">
                <a:latin typeface="Cambria"/>
                <a:cs typeface="Cambria"/>
              </a:rPr>
              <a:t>organization </a:t>
            </a:r>
            <a:r>
              <a:rPr sz="1750" spc="-10" dirty="0">
                <a:latin typeface="Cambria"/>
                <a:cs typeface="Cambria"/>
              </a:rPr>
              <a:t>and develop standard operating  procedures</a:t>
            </a:r>
            <a:endParaRPr sz="175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1750" spc="-5" dirty="0">
                <a:latin typeface="Cambria"/>
                <a:cs typeface="Cambria"/>
              </a:rPr>
              <a:t>Conduct </a:t>
            </a:r>
            <a:r>
              <a:rPr sz="1750" dirty="0">
                <a:latin typeface="Cambria"/>
                <a:cs typeface="Cambria"/>
              </a:rPr>
              <a:t>a </a:t>
            </a:r>
            <a:r>
              <a:rPr sz="1750" spc="-15" dirty="0">
                <a:latin typeface="Cambria"/>
                <a:cs typeface="Cambria"/>
              </a:rPr>
              <a:t>records inventory </a:t>
            </a:r>
            <a:r>
              <a:rPr sz="1750" spc="-10" dirty="0">
                <a:latin typeface="Cambria"/>
                <a:cs typeface="Cambria"/>
              </a:rPr>
              <a:t>to </a:t>
            </a:r>
            <a:r>
              <a:rPr sz="1750" b="1" spc="-5" dirty="0">
                <a:latin typeface="Cambria"/>
                <a:cs typeface="Cambria"/>
              </a:rPr>
              <a:t>identify all </a:t>
            </a:r>
            <a:r>
              <a:rPr sz="1750" b="1" spc="-15" dirty="0">
                <a:latin typeface="Cambria"/>
                <a:cs typeface="Cambria"/>
              </a:rPr>
              <a:t>records </a:t>
            </a:r>
            <a:r>
              <a:rPr sz="1750" spc="-10" dirty="0">
                <a:latin typeface="Cambria"/>
                <a:cs typeface="Cambria"/>
              </a:rPr>
              <a:t>created across </a:t>
            </a:r>
            <a:r>
              <a:rPr sz="1750" spc="-5" dirty="0">
                <a:latin typeface="Cambria"/>
                <a:cs typeface="Cambria"/>
              </a:rPr>
              <a:t>the</a:t>
            </a:r>
            <a:r>
              <a:rPr sz="1750" spc="120" dirty="0">
                <a:latin typeface="Cambria"/>
                <a:cs typeface="Cambria"/>
              </a:rPr>
              <a:t> </a:t>
            </a:r>
            <a:r>
              <a:rPr sz="1750" spc="-5" dirty="0">
                <a:latin typeface="Cambria"/>
                <a:cs typeface="Cambria"/>
              </a:rPr>
              <a:t>organization</a:t>
            </a:r>
            <a:endParaRPr sz="1750">
              <a:latin typeface="Cambria"/>
              <a:cs typeface="Cambria"/>
            </a:endParaRPr>
          </a:p>
          <a:p>
            <a:pPr marL="354965" marR="285750">
              <a:lnSpc>
                <a:spcPct val="100000"/>
              </a:lnSpc>
              <a:spcBef>
                <a:spcPts val="1200"/>
              </a:spcBef>
            </a:pPr>
            <a:r>
              <a:rPr sz="1750" spc="-10" dirty="0">
                <a:latin typeface="Cambria"/>
                <a:cs typeface="Cambria"/>
              </a:rPr>
              <a:t>Ensure </a:t>
            </a:r>
            <a:r>
              <a:rPr sz="1750" spc="-15" dirty="0">
                <a:latin typeface="Cambria"/>
                <a:cs typeface="Cambria"/>
              </a:rPr>
              <a:t>records are </a:t>
            </a:r>
            <a:r>
              <a:rPr sz="1750" spc="-5" dirty="0">
                <a:latin typeface="Cambria"/>
                <a:cs typeface="Cambria"/>
              </a:rPr>
              <a:t>classified </a:t>
            </a:r>
            <a:r>
              <a:rPr sz="1750" spc="-15" dirty="0">
                <a:latin typeface="Cambria"/>
                <a:cs typeface="Cambria"/>
              </a:rPr>
              <a:t>by </a:t>
            </a:r>
            <a:r>
              <a:rPr sz="1750" spc="-5" dirty="0">
                <a:latin typeface="Cambria"/>
                <a:cs typeface="Cambria"/>
              </a:rPr>
              <a:t>content, </a:t>
            </a:r>
            <a:r>
              <a:rPr sz="1750" spc="-15" dirty="0">
                <a:latin typeface="Cambria"/>
                <a:cs typeface="Cambria"/>
              </a:rPr>
              <a:t>record </a:t>
            </a:r>
            <a:r>
              <a:rPr sz="1750" b="1" spc="-10" dirty="0">
                <a:latin typeface="Cambria"/>
                <a:cs typeface="Cambria"/>
              </a:rPr>
              <a:t>type, </a:t>
            </a:r>
            <a:r>
              <a:rPr sz="1750" spc="-15" dirty="0">
                <a:latin typeface="Cambria"/>
                <a:cs typeface="Cambria"/>
              </a:rPr>
              <a:t>record </a:t>
            </a:r>
            <a:r>
              <a:rPr sz="1750" dirty="0">
                <a:latin typeface="Cambria"/>
                <a:cs typeface="Cambria"/>
              </a:rPr>
              <a:t>series, </a:t>
            </a:r>
            <a:r>
              <a:rPr sz="1750" spc="-10" dirty="0">
                <a:latin typeface="Cambria"/>
                <a:cs typeface="Cambria"/>
              </a:rPr>
              <a:t>and </a:t>
            </a:r>
            <a:r>
              <a:rPr sz="1750" spc="-5" dirty="0">
                <a:latin typeface="Cambria"/>
                <a:cs typeface="Cambria"/>
              </a:rPr>
              <a:t>all metadata associated with  the</a:t>
            </a:r>
            <a:r>
              <a:rPr sz="1750" spc="-25" dirty="0">
                <a:latin typeface="Cambria"/>
                <a:cs typeface="Cambria"/>
              </a:rPr>
              <a:t> </a:t>
            </a:r>
            <a:r>
              <a:rPr sz="1750" spc="-15" dirty="0">
                <a:latin typeface="Cambria"/>
                <a:cs typeface="Cambria"/>
              </a:rPr>
              <a:t>record</a:t>
            </a:r>
            <a:endParaRPr sz="1750">
              <a:latin typeface="Cambria"/>
              <a:cs typeface="Cambria"/>
            </a:endParaRPr>
          </a:p>
          <a:p>
            <a:pPr marL="354965" marR="266700">
              <a:lnSpc>
                <a:spcPct val="157100"/>
              </a:lnSpc>
            </a:pPr>
            <a:r>
              <a:rPr sz="1750" spc="-15" dirty="0">
                <a:latin typeface="Cambria"/>
                <a:cs typeface="Cambria"/>
              </a:rPr>
              <a:t>Crosswalk </a:t>
            </a:r>
            <a:r>
              <a:rPr sz="1750" spc="-10" dirty="0">
                <a:latin typeface="Cambria"/>
                <a:cs typeface="Cambria"/>
              </a:rPr>
              <a:t>SSICs to </a:t>
            </a:r>
            <a:r>
              <a:rPr sz="1750" spc="-5" dirty="0">
                <a:latin typeface="Cambria"/>
                <a:cs typeface="Cambria"/>
              </a:rPr>
              <a:t>the </a:t>
            </a:r>
            <a:r>
              <a:rPr sz="1750" dirty="0">
                <a:latin typeface="Cambria"/>
                <a:cs typeface="Cambria"/>
              </a:rPr>
              <a:t>DON </a:t>
            </a:r>
            <a:r>
              <a:rPr sz="1750" spc="-15" dirty="0">
                <a:latin typeface="Cambria"/>
                <a:cs typeface="Cambria"/>
              </a:rPr>
              <a:t>Record </a:t>
            </a:r>
            <a:r>
              <a:rPr sz="1750" spc="-5" dirty="0">
                <a:latin typeface="Cambria"/>
                <a:cs typeface="Cambria"/>
              </a:rPr>
              <a:t>Schedules </a:t>
            </a:r>
            <a:r>
              <a:rPr sz="1750" dirty="0">
                <a:latin typeface="Cambria"/>
                <a:cs typeface="Cambria"/>
              </a:rPr>
              <a:t>in </a:t>
            </a:r>
            <a:r>
              <a:rPr sz="1750" spc="-10" dirty="0">
                <a:latin typeface="Cambria"/>
                <a:cs typeface="Cambria"/>
              </a:rPr>
              <a:t>order to </a:t>
            </a:r>
            <a:r>
              <a:rPr sz="1750" b="1" spc="-15" dirty="0">
                <a:latin typeface="Cambria"/>
                <a:cs typeface="Cambria"/>
              </a:rPr>
              <a:t>apply </a:t>
            </a:r>
            <a:r>
              <a:rPr sz="1750" b="1" spc="-5" dirty="0">
                <a:latin typeface="Cambria"/>
                <a:cs typeface="Cambria"/>
              </a:rPr>
              <a:t>the </a:t>
            </a:r>
            <a:r>
              <a:rPr sz="1750" b="1" spc="-15" dirty="0">
                <a:latin typeface="Cambria"/>
                <a:cs typeface="Cambria"/>
              </a:rPr>
              <a:t>correct </a:t>
            </a:r>
            <a:r>
              <a:rPr sz="1750" b="1" spc="-5" dirty="0">
                <a:latin typeface="Cambria"/>
                <a:cs typeface="Cambria"/>
              </a:rPr>
              <a:t>disposition </a:t>
            </a:r>
            <a:r>
              <a:rPr sz="1750" spc="-10" dirty="0">
                <a:latin typeface="Cambria"/>
                <a:cs typeface="Cambria"/>
              </a:rPr>
              <a:t>to </a:t>
            </a:r>
            <a:r>
              <a:rPr sz="1750" spc="-15" dirty="0">
                <a:latin typeface="Cambria"/>
                <a:cs typeface="Cambria"/>
              </a:rPr>
              <a:t>records  </a:t>
            </a:r>
            <a:r>
              <a:rPr sz="1750" b="1" spc="-15" dirty="0">
                <a:latin typeface="Cambria"/>
                <a:cs typeface="Cambria"/>
              </a:rPr>
              <a:t>Create </a:t>
            </a:r>
            <a:r>
              <a:rPr sz="1750" b="1" dirty="0">
                <a:latin typeface="Cambria"/>
                <a:cs typeface="Cambria"/>
              </a:rPr>
              <a:t>a </a:t>
            </a:r>
            <a:r>
              <a:rPr sz="1750" b="1" spc="-5" dirty="0">
                <a:latin typeface="Cambria"/>
                <a:cs typeface="Cambria"/>
              </a:rPr>
              <a:t>file plan </a:t>
            </a:r>
            <a:r>
              <a:rPr sz="1750" spc="-10" dirty="0">
                <a:latin typeface="Cambria"/>
                <a:cs typeface="Cambria"/>
              </a:rPr>
              <a:t>to </a:t>
            </a:r>
            <a:r>
              <a:rPr sz="1750" spc="-5" dirty="0">
                <a:latin typeface="Cambria"/>
                <a:cs typeface="Cambria"/>
              </a:rPr>
              <a:t>document location </a:t>
            </a:r>
            <a:r>
              <a:rPr sz="1750" spc="-10" dirty="0">
                <a:latin typeface="Cambria"/>
                <a:cs typeface="Cambria"/>
              </a:rPr>
              <a:t>and format </a:t>
            </a:r>
            <a:r>
              <a:rPr sz="1750" spc="-5" dirty="0">
                <a:latin typeface="Cambria"/>
                <a:cs typeface="Cambria"/>
              </a:rPr>
              <a:t>of </a:t>
            </a:r>
            <a:r>
              <a:rPr sz="1750" spc="-15" dirty="0">
                <a:latin typeface="Cambria"/>
                <a:cs typeface="Cambria"/>
              </a:rPr>
              <a:t>records </a:t>
            </a:r>
            <a:r>
              <a:rPr sz="1750" spc="-10" dirty="0">
                <a:latin typeface="Cambria"/>
                <a:cs typeface="Cambria"/>
              </a:rPr>
              <a:t>created </a:t>
            </a:r>
            <a:r>
              <a:rPr sz="1750" dirty="0">
                <a:latin typeface="Cambria"/>
                <a:cs typeface="Cambria"/>
              </a:rPr>
              <a:t>in </a:t>
            </a:r>
            <a:r>
              <a:rPr sz="1750" spc="-15" dirty="0">
                <a:latin typeface="Cambria"/>
                <a:cs typeface="Cambria"/>
              </a:rPr>
              <a:t>your area </a:t>
            </a:r>
            <a:r>
              <a:rPr sz="1750" spc="-5" dirty="0">
                <a:latin typeface="Cambria"/>
                <a:cs typeface="Cambria"/>
              </a:rPr>
              <a:t>of responsibility  </a:t>
            </a:r>
            <a:r>
              <a:rPr sz="1750" dirty="0">
                <a:latin typeface="Cambria"/>
                <a:cs typeface="Cambria"/>
              </a:rPr>
              <a:t>Use </a:t>
            </a:r>
            <a:r>
              <a:rPr sz="1750" spc="-10" dirty="0">
                <a:latin typeface="Cambria"/>
                <a:cs typeface="Cambria"/>
              </a:rPr>
              <a:t>electronic tools </a:t>
            </a:r>
            <a:r>
              <a:rPr sz="1750" spc="-5" dirty="0">
                <a:latin typeface="Cambria"/>
                <a:cs typeface="Cambria"/>
              </a:rPr>
              <a:t>and </a:t>
            </a:r>
            <a:r>
              <a:rPr sz="1750" spc="-10" dirty="0">
                <a:latin typeface="Cambria"/>
                <a:cs typeface="Cambria"/>
              </a:rPr>
              <a:t>resources </a:t>
            </a:r>
            <a:r>
              <a:rPr sz="1750" dirty="0">
                <a:latin typeface="Cambria"/>
                <a:cs typeface="Cambria"/>
              </a:rPr>
              <a:t>(i.e. </a:t>
            </a:r>
            <a:r>
              <a:rPr sz="1750" spc="-10" dirty="0">
                <a:latin typeface="Cambria"/>
                <a:cs typeface="Cambria"/>
              </a:rPr>
              <a:t>CROSS/MCTILM/DON </a:t>
            </a:r>
            <a:r>
              <a:rPr sz="1750" dirty="0">
                <a:latin typeface="Cambria"/>
                <a:cs typeface="Cambria"/>
              </a:rPr>
              <a:t>TRACKER) </a:t>
            </a:r>
            <a:r>
              <a:rPr sz="1750" spc="-10" dirty="0">
                <a:latin typeface="Cambria"/>
                <a:cs typeface="Cambria"/>
              </a:rPr>
              <a:t>to </a:t>
            </a:r>
            <a:r>
              <a:rPr sz="1750" b="1" spc="-10" dirty="0">
                <a:latin typeface="Cambria"/>
                <a:cs typeface="Cambria"/>
              </a:rPr>
              <a:t>automate </a:t>
            </a:r>
            <a:r>
              <a:rPr sz="1750" b="1" dirty="0">
                <a:latin typeface="Cambria"/>
                <a:cs typeface="Cambria"/>
              </a:rPr>
              <a:t>RM</a:t>
            </a:r>
            <a:r>
              <a:rPr sz="1750" b="1" spc="70" dirty="0">
                <a:latin typeface="Cambria"/>
                <a:cs typeface="Cambria"/>
              </a:rPr>
              <a:t> </a:t>
            </a:r>
            <a:r>
              <a:rPr sz="1750" b="1" spc="-10" dirty="0">
                <a:latin typeface="Cambria"/>
                <a:cs typeface="Cambria"/>
              </a:rPr>
              <a:t>processes</a:t>
            </a:r>
            <a:endParaRPr sz="175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750" spc="-5" dirty="0">
                <a:latin typeface="Cambria"/>
                <a:cs typeface="Cambria"/>
              </a:rPr>
              <a:t>and </a:t>
            </a:r>
            <a:r>
              <a:rPr sz="1750" spc="-10" dirty="0">
                <a:latin typeface="Cambria"/>
                <a:cs typeface="Cambria"/>
              </a:rPr>
              <a:t>lifecycle </a:t>
            </a:r>
            <a:r>
              <a:rPr sz="1750" spc="-15" dirty="0">
                <a:latin typeface="Cambria"/>
                <a:cs typeface="Cambria"/>
              </a:rPr>
              <a:t>records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management</a:t>
            </a:r>
            <a:endParaRPr sz="175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1750" spc="-20" dirty="0">
                <a:latin typeface="Cambria"/>
                <a:cs typeface="Cambria"/>
              </a:rPr>
              <a:t>Train </a:t>
            </a:r>
            <a:r>
              <a:rPr sz="1750" spc="-5" dirty="0">
                <a:latin typeface="Cambria"/>
                <a:cs typeface="Cambria"/>
              </a:rPr>
              <a:t>personnel on RM </a:t>
            </a:r>
            <a:r>
              <a:rPr sz="1750" spc="-10" dirty="0">
                <a:latin typeface="Cambria"/>
                <a:cs typeface="Cambria"/>
              </a:rPr>
              <a:t>processes and</a:t>
            </a:r>
            <a:r>
              <a:rPr sz="1750" spc="2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procedures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4152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RM </a:t>
            </a:r>
            <a:r>
              <a:rPr spc="-15" dirty="0"/>
              <a:t>Best</a:t>
            </a:r>
            <a:r>
              <a:rPr spc="-50" dirty="0"/>
              <a:t> </a:t>
            </a:r>
            <a:r>
              <a:rPr spc="-15" dirty="0"/>
              <a:t>Practices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9335" y="1755901"/>
          <a:ext cx="9051924" cy="2000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DON/USMC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References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22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1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SECNAVINST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5210.8F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Record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SECNAV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M-5210.2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Standard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Subject Identification Code (SSIC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Manual)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SECNAV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M-5210.1 CH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Records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 Records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MCO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5210.11F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Marine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Corps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Order for Records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051748" y="4096258"/>
            <a:ext cx="8556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6630" marR="5080" indent="-2234565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0B2240"/>
                </a:solidFill>
                <a:latin typeface="Cambria"/>
                <a:cs typeface="Cambria"/>
              </a:rPr>
              <a:t>For </a:t>
            </a:r>
            <a:r>
              <a:rPr sz="1600" b="1" spc="-5" dirty="0">
                <a:solidFill>
                  <a:srgbClr val="0B2240"/>
                </a:solidFill>
                <a:latin typeface="Cambria"/>
                <a:cs typeface="Cambria"/>
              </a:rPr>
              <a:t>a complete </a:t>
            </a:r>
            <a:r>
              <a:rPr sz="1600" b="1" spc="-10" dirty="0">
                <a:solidFill>
                  <a:srgbClr val="0B2240"/>
                </a:solidFill>
                <a:latin typeface="Cambria"/>
                <a:cs typeface="Cambria"/>
              </a:rPr>
              <a:t>list </a:t>
            </a:r>
            <a:r>
              <a:rPr sz="1600" b="1" spc="-5" dirty="0">
                <a:solidFill>
                  <a:srgbClr val="0B2240"/>
                </a:solidFill>
                <a:latin typeface="Cambria"/>
                <a:cs typeface="Cambria"/>
              </a:rPr>
              <a:t>of current RM Policies, </a:t>
            </a:r>
            <a:r>
              <a:rPr sz="1600" b="1" spc="-10" dirty="0">
                <a:solidFill>
                  <a:srgbClr val="0B2240"/>
                </a:solidFill>
                <a:latin typeface="Cambria"/>
                <a:cs typeface="Cambria"/>
              </a:rPr>
              <a:t>refer </a:t>
            </a:r>
            <a:r>
              <a:rPr sz="1600" b="1" spc="-5" dirty="0">
                <a:solidFill>
                  <a:srgbClr val="0B2240"/>
                </a:solidFill>
                <a:latin typeface="Cambria"/>
                <a:cs typeface="Cambria"/>
              </a:rPr>
              <a:t>to </a:t>
            </a:r>
            <a:r>
              <a:rPr sz="1600" b="1" spc="-10" dirty="0">
                <a:solidFill>
                  <a:srgbClr val="0B2240"/>
                </a:solidFill>
                <a:latin typeface="Cambria"/>
                <a:cs typeface="Cambria"/>
              </a:rPr>
              <a:t>the </a:t>
            </a:r>
            <a:r>
              <a:rPr sz="1600" b="1" spc="-5" dirty="0">
                <a:solidFill>
                  <a:srgbClr val="0B2240"/>
                </a:solidFill>
                <a:latin typeface="Cambria"/>
                <a:cs typeface="Cambria"/>
              </a:rPr>
              <a:t>Records </a:t>
            </a:r>
            <a:r>
              <a:rPr sz="1600" b="1" spc="-10" dirty="0">
                <a:solidFill>
                  <a:srgbClr val="0B2240"/>
                </a:solidFill>
                <a:latin typeface="Cambria"/>
                <a:cs typeface="Cambria"/>
              </a:rPr>
              <a:t>Management </a:t>
            </a:r>
            <a:r>
              <a:rPr sz="1600" b="1" spc="-5" dirty="0">
                <a:solidFill>
                  <a:srgbClr val="0B2240"/>
                </a:solidFill>
                <a:latin typeface="Cambria"/>
                <a:cs typeface="Cambria"/>
              </a:rPr>
              <a:t>Policy </a:t>
            </a:r>
            <a:r>
              <a:rPr sz="1600" b="1" spc="-10" dirty="0">
                <a:solidFill>
                  <a:srgbClr val="0B2240"/>
                </a:solidFill>
                <a:latin typeface="Cambria"/>
                <a:cs typeface="Cambria"/>
              </a:rPr>
              <a:t>Matrix in  CROSS </a:t>
            </a:r>
            <a:r>
              <a:rPr sz="1600" b="1" spc="-5" dirty="0">
                <a:solidFill>
                  <a:srgbClr val="0B2240"/>
                </a:solidFill>
                <a:latin typeface="Cambria"/>
                <a:cs typeface="Cambria"/>
              </a:rPr>
              <a:t>at:</a:t>
            </a:r>
            <a:r>
              <a:rPr sz="1600" b="1" spc="10" dirty="0">
                <a:solidFill>
                  <a:srgbClr val="0B2240"/>
                </a:solidFill>
                <a:latin typeface="Cambria"/>
                <a:cs typeface="Cambria"/>
              </a:rPr>
              <a:t> </a:t>
            </a:r>
            <a:r>
              <a:rPr sz="16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mbria"/>
                <a:cs typeface="Cambria"/>
                <a:hlinkClick r:id="rId2"/>
              </a:rPr>
              <a:t>https://eis.usmc.mil/sites/CROSS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5992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RM </a:t>
            </a:r>
            <a:r>
              <a:rPr spc="-15" dirty="0"/>
              <a:t>Policy </a:t>
            </a:r>
            <a:r>
              <a:rPr spc="-5" dirty="0"/>
              <a:t>and</a:t>
            </a:r>
            <a:r>
              <a:rPr spc="-45" dirty="0"/>
              <a:t> </a:t>
            </a:r>
            <a:r>
              <a:rPr spc="-25" dirty="0"/>
              <a:t>References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098" y="1840674"/>
            <a:ext cx="11830050" cy="412115"/>
            <a:chOff x="280098" y="1840674"/>
            <a:chExt cx="11830050" cy="412115"/>
          </a:xfrm>
        </p:grpSpPr>
        <p:sp>
          <p:nvSpPr>
            <p:cNvPr id="3" name="object 3"/>
            <p:cNvSpPr/>
            <p:nvPr/>
          </p:nvSpPr>
          <p:spPr>
            <a:xfrm>
              <a:off x="288036" y="1848611"/>
              <a:ext cx="11814175" cy="396240"/>
            </a:xfrm>
            <a:custGeom>
              <a:avLst/>
              <a:gdLst/>
              <a:ahLst/>
              <a:cxnLst/>
              <a:rect l="l" t="t" r="r" b="b"/>
              <a:pathLst>
                <a:path w="11814175" h="396239">
                  <a:moveTo>
                    <a:pt x="1181404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1814048" y="396239"/>
                  </a:lnTo>
                  <a:lnTo>
                    <a:pt x="11814048" y="0"/>
                  </a:lnTo>
                  <a:close/>
                </a:path>
              </a:pathLst>
            </a:custGeom>
            <a:solidFill>
              <a:srgbClr val="0B2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036" y="1848611"/>
              <a:ext cx="11814175" cy="396240"/>
            </a:xfrm>
            <a:custGeom>
              <a:avLst/>
              <a:gdLst/>
              <a:ahLst/>
              <a:cxnLst/>
              <a:rect l="l" t="t" r="r" b="b"/>
              <a:pathLst>
                <a:path w="11814175" h="396239">
                  <a:moveTo>
                    <a:pt x="0" y="396239"/>
                  </a:moveTo>
                  <a:lnTo>
                    <a:pt x="11814048" y="396239"/>
                  </a:lnTo>
                  <a:lnTo>
                    <a:pt x="1181404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15875">
              <a:solidFill>
                <a:srgbClr val="0B2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8036" y="1924888"/>
            <a:ext cx="11814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HQMC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Records,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Reports,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Directives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Forms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Management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Section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(ARDB)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036" y="2240279"/>
            <a:ext cx="11814175" cy="591187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32840" algn="ctr">
              <a:lnSpc>
                <a:spcPct val="100000"/>
              </a:lnSpc>
              <a:spcBef>
                <a:spcPts val="330"/>
              </a:spcBef>
            </a:pPr>
            <a:r>
              <a:rPr sz="1700" b="1" dirty="0">
                <a:latin typeface="Cambria"/>
                <a:cs typeface="Cambria"/>
              </a:rPr>
              <a:t>Dav</a:t>
            </a:r>
            <a:r>
              <a:rPr lang="en-US" sz="1700" b="1" dirty="0">
                <a:latin typeface="Cambria"/>
                <a:cs typeface="Cambria"/>
              </a:rPr>
              <a:t>id</a:t>
            </a:r>
            <a:r>
              <a:rPr sz="1700" b="1" dirty="0">
                <a:latin typeface="Cambria"/>
                <a:cs typeface="Cambria"/>
              </a:rPr>
              <a:t> </a:t>
            </a:r>
            <a:r>
              <a:rPr sz="1700" b="1" spc="-5" dirty="0">
                <a:latin typeface="Cambria"/>
                <a:cs typeface="Cambria"/>
              </a:rPr>
              <a:t>Spenner </a:t>
            </a:r>
            <a:r>
              <a:rPr sz="1700" dirty="0">
                <a:latin typeface="Cambria"/>
                <a:cs typeface="Cambria"/>
              </a:rPr>
              <a:t>– </a:t>
            </a:r>
            <a:r>
              <a:rPr sz="1700" spc="-5" dirty="0">
                <a:latin typeface="Cambria"/>
                <a:cs typeface="Cambria"/>
              </a:rPr>
              <a:t>Section </a:t>
            </a:r>
            <a:r>
              <a:rPr sz="1700" dirty="0">
                <a:latin typeface="Cambria"/>
                <a:cs typeface="Cambria"/>
              </a:rPr>
              <a:t>Head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dav</a:t>
            </a:r>
            <a:r>
              <a:rPr lang="en-US" sz="17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id</a:t>
            </a:r>
            <a:r>
              <a:rPr sz="17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.spenner@usmc.mil</a:t>
            </a:r>
            <a:endParaRPr sz="1700" dirty="0">
              <a:latin typeface="Cambria"/>
              <a:cs typeface="Cambria"/>
            </a:endParaRPr>
          </a:p>
          <a:p>
            <a:pPr marL="1133475" algn="ctr">
              <a:lnSpc>
                <a:spcPct val="100000"/>
              </a:lnSpc>
              <a:spcBef>
                <a:spcPts val="229"/>
              </a:spcBef>
            </a:pPr>
            <a:r>
              <a:rPr lang="en-US" sz="1700" b="1" spc="-5" dirty="0">
                <a:latin typeface="Cambria"/>
                <a:cs typeface="Cambria"/>
              </a:rPr>
              <a:t>                      Derrick Terry </a:t>
            </a:r>
            <a:r>
              <a:rPr sz="1700" dirty="0">
                <a:latin typeface="Cambria"/>
                <a:cs typeface="Cambria"/>
              </a:rPr>
              <a:t>– </a:t>
            </a:r>
            <a:r>
              <a:rPr lang="en-US" sz="1700" dirty="0">
                <a:latin typeface="Cambria"/>
                <a:cs typeface="Cambria"/>
              </a:rPr>
              <a:t>Records Program Manager </a:t>
            </a:r>
            <a:r>
              <a:rPr lang="en-US" sz="1700" b="1" spc="-5" dirty="0">
                <a:solidFill>
                  <a:srgbClr val="0000FF"/>
                </a:solidFill>
                <a:latin typeface="Cambria"/>
                <a:cs typeface="Cambria"/>
                <a:hlinkClick r:id="rId3"/>
              </a:rPr>
              <a:t>derrick.terry@usmc.mil</a:t>
            </a:r>
            <a:r>
              <a:rPr lang="en-US" sz="17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sz="17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4014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RM </a:t>
            </a:r>
            <a:r>
              <a:rPr spc="-5" dirty="0"/>
              <a:t>Support</a:t>
            </a:r>
            <a:r>
              <a:rPr spc="-55" dirty="0"/>
              <a:t> </a:t>
            </a:r>
            <a:r>
              <a:rPr spc="-25" dirty="0"/>
              <a:t>Staff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797" y="3210305"/>
            <a:ext cx="5908675" cy="2720340"/>
          </a:xfrm>
          <a:prstGeom prst="rect">
            <a:avLst/>
          </a:prstGeom>
          <a:ln w="28575">
            <a:solidFill>
              <a:srgbClr val="B84025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02335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Times New Roman"/>
                <a:cs typeface="Times New Roman"/>
              </a:rPr>
              <a:t>CONTRACT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SUPPORT</a:t>
            </a:r>
            <a:endParaRPr sz="1800">
              <a:latin typeface="Times New Roman"/>
              <a:cs typeface="Times New Roman"/>
            </a:endParaRPr>
          </a:p>
          <a:p>
            <a:pPr marL="851535">
              <a:lnSpc>
                <a:spcPct val="100000"/>
              </a:lnSpc>
              <a:spcBef>
                <a:spcPts val="215"/>
              </a:spcBef>
            </a:pPr>
            <a:r>
              <a:rPr sz="1600" b="1" spc="-5" dirty="0">
                <a:solidFill>
                  <a:srgbClr val="B84025"/>
                </a:solidFill>
                <a:latin typeface="Times New Roman"/>
                <a:cs typeface="Times New Roman"/>
              </a:rPr>
              <a:t>Hartwood Consulting</a:t>
            </a:r>
            <a:r>
              <a:rPr sz="1600" b="1" dirty="0">
                <a:solidFill>
                  <a:srgbClr val="B840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B84025"/>
                </a:solidFill>
                <a:latin typeface="Times New Roman"/>
                <a:cs typeface="Times New Roman"/>
              </a:rPr>
              <a:t>Group</a:t>
            </a:r>
            <a:endParaRPr sz="1600">
              <a:latin typeface="Times New Roman"/>
              <a:cs typeface="Times New Roman"/>
            </a:endParaRPr>
          </a:p>
          <a:p>
            <a:pPr marL="1203325" indent="-273050">
              <a:lnSpc>
                <a:spcPts val="1855"/>
              </a:lnSpc>
              <a:spcBef>
                <a:spcPts val="140"/>
              </a:spcBef>
              <a:buClr>
                <a:srgbClr val="B84025"/>
              </a:buClr>
              <a:buSzPct val="109375"/>
              <a:buFont typeface="Wingdings"/>
              <a:buChar char=""/>
              <a:tabLst>
                <a:tab pos="1203325" algn="l"/>
                <a:tab pos="1203960" algn="l"/>
              </a:tabLst>
            </a:pPr>
            <a:r>
              <a:rPr sz="1600" spc="-5" dirty="0">
                <a:latin typeface="Cambria"/>
                <a:cs typeface="Cambria"/>
              </a:rPr>
              <a:t>Program </a:t>
            </a:r>
            <a:r>
              <a:rPr sz="1600" spc="-10" dirty="0">
                <a:latin typeface="Cambria"/>
                <a:cs typeface="Cambria"/>
              </a:rPr>
              <a:t>Manager </a:t>
            </a:r>
            <a:r>
              <a:rPr sz="1600" spc="-5" dirty="0">
                <a:latin typeface="Cambria"/>
                <a:cs typeface="Cambria"/>
              </a:rPr>
              <a:t>– </a:t>
            </a:r>
            <a:r>
              <a:rPr sz="1600" spc="-30" dirty="0">
                <a:latin typeface="Cambria"/>
                <a:cs typeface="Cambria"/>
              </a:rPr>
              <a:t>Talia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Bastien</a:t>
            </a:r>
            <a:endParaRPr sz="1600">
              <a:latin typeface="Cambria"/>
              <a:cs typeface="Cambria"/>
            </a:endParaRPr>
          </a:p>
          <a:p>
            <a:pPr marL="1203325">
              <a:lnSpc>
                <a:spcPts val="1855"/>
              </a:lnSpc>
            </a:pPr>
            <a:r>
              <a:rPr sz="2400" spc="-7" baseline="-3472" dirty="0">
                <a:latin typeface="Cambria"/>
                <a:cs typeface="Cambria"/>
              </a:rPr>
              <a:t>540-210-0113</a:t>
            </a:r>
            <a:r>
              <a:rPr sz="2400" spc="270" baseline="-3472" dirty="0"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Cambria"/>
                <a:cs typeface="Cambria"/>
                <a:hlinkClick r:id="rId5"/>
              </a:rPr>
              <a:t>talia.bastien.ctr@usmc.mil</a:t>
            </a:r>
            <a:endParaRPr sz="1600">
              <a:latin typeface="Cambria"/>
              <a:cs typeface="Cambria"/>
            </a:endParaRPr>
          </a:p>
          <a:p>
            <a:pPr marL="1194435" indent="-273050">
              <a:lnSpc>
                <a:spcPts val="1920"/>
              </a:lnSpc>
              <a:spcBef>
                <a:spcPts val="300"/>
              </a:spcBef>
              <a:buClr>
                <a:srgbClr val="B84025"/>
              </a:buClr>
              <a:buSzPct val="109375"/>
              <a:buFont typeface="Wingdings"/>
              <a:buChar char=""/>
              <a:tabLst>
                <a:tab pos="1194435" algn="l"/>
                <a:tab pos="1195070" algn="l"/>
              </a:tabLst>
            </a:pPr>
            <a:r>
              <a:rPr sz="1600" spc="-10" dirty="0">
                <a:latin typeface="Cambria"/>
                <a:cs typeface="Cambria"/>
              </a:rPr>
              <a:t>Outreach </a:t>
            </a:r>
            <a:r>
              <a:rPr sz="1600" spc="-5" dirty="0">
                <a:latin typeface="Cambria"/>
                <a:cs typeface="Cambria"/>
              </a:rPr>
              <a:t>Coordinator– Leira </a:t>
            </a:r>
            <a:r>
              <a:rPr sz="1600" spc="-10" dirty="0">
                <a:latin typeface="Cambria"/>
                <a:cs typeface="Cambria"/>
              </a:rPr>
              <a:t>Ortiz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Velez</a:t>
            </a:r>
            <a:endParaRPr sz="1600">
              <a:latin typeface="Cambria"/>
              <a:cs typeface="Cambria"/>
            </a:endParaRPr>
          </a:p>
          <a:p>
            <a:pPr marL="1194435">
              <a:lnSpc>
                <a:spcPts val="1920"/>
              </a:lnSpc>
            </a:pPr>
            <a:r>
              <a:rPr sz="1600" spc="-5" dirty="0">
                <a:latin typeface="Cambria"/>
                <a:cs typeface="Cambria"/>
              </a:rPr>
              <a:t>540-210-0119</a:t>
            </a:r>
            <a:r>
              <a:rPr sz="1600" spc="325" dirty="0"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Cambria"/>
                <a:cs typeface="Cambria"/>
                <a:hlinkClick r:id="rId6"/>
              </a:rPr>
              <a:t>leira.ortizvelez.ctr@usmc.mil</a:t>
            </a:r>
            <a:endParaRPr sz="1600">
              <a:latin typeface="Cambria"/>
              <a:cs typeface="Cambria"/>
            </a:endParaRPr>
          </a:p>
          <a:p>
            <a:pPr marL="1194435" indent="-273050">
              <a:lnSpc>
                <a:spcPts val="1920"/>
              </a:lnSpc>
              <a:spcBef>
                <a:spcPts val="195"/>
              </a:spcBef>
              <a:buClr>
                <a:srgbClr val="B84025"/>
              </a:buClr>
              <a:buSzPct val="109375"/>
              <a:buFont typeface="Wingdings"/>
              <a:buChar char=""/>
              <a:tabLst>
                <a:tab pos="1194435" algn="l"/>
                <a:tab pos="1195070" algn="l"/>
              </a:tabLst>
            </a:pPr>
            <a:r>
              <a:rPr sz="1600" spc="-10" dirty="0">
                <a:latin typeface="Cambria"/>
                <a:cs typeface="Cambria"/>
              </a:rPr>
              <a:t>Service </a:t>
            </a:r>
            <a:r>
              <a:rPr sz="1600" spc="-5" dirty="0">
                <a:latin typeface="Cambria"/>
                <a:cs typeface="Cambria"/>
              </a:rPr>
              <a:t>Desk </a:t>
            </a:r>
            <a:r>
              <a:rPr sz="1600" spc="-10" dirty="0">
                <a:latin typeface="Cambria"/>
                <a:cs typeface="Cambria"/>
              </a:rPr>
              <a:t>Support </a:t>
            </a:r>
            <a:r>
              <a:rPr sz="1600" spc="-5" dirty="0">
                <a:latin typeface="Cambria"/>
                <a:cs typeface="Cambria"/>
              </a:rPr>
              <a:t>– </a:t>
            </a:r>
            <a:r>
              <a:rPr sz="1600" spc="-10" dirty="0">
                <a:latin typeface="Cambria"/>
                <a:cs typeface="Cambria"/>
              </a:rPr>
              <a:t>Andrew </a:t>
            </a:r>
            <a:r>
              <a:rPr sz="1600" spc="-40" dirty="0">
                <a:latin typeface="Cambria"/>
                <a:cs typeface="Cambria"/>
              </a:rPr>
              <a:t>Van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Corbach</a:t>
            </a:r>
            <a:endParaRPr sz="1600">
              <a:latin typeface="Cambria"/>
              <a:cs typeface="Cambria"/>
            </a:endParaRPr>
          </a:p>
          <a:p>
            <a:pPr marL="1194435">
              <a:lnSpc>
                <a:spcPts val="1920"/>
              </a:lnSpc>
            </a:pPr>
            <a:r>
              <a:rPr sz="1600" spc="-5" dirty="0">
                <a:latin typeface="Cambria"/>
                <a:cs typeface="Cambria"/>
              </a:rPr>
              <a:t>540-210-0128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Cambria"/>
                <a:cs typeface="Cambria"/>
                <a:hlinkClick r:id="rId7"/>
              </a:rPr>
              <a:t>andrew.l.vancorbach@usmc.mil</a:t>
            </a:r>
            <a:endParaRPr sz="1600">
              <a:latin typeface="Cambria"/>
              <a:cs typeface="Cambria"/>
            </a:endParaRPr>
          </a:p>
          <a:p>
            <a:pPr marL="1194435" marR="1144270" indent="-273050">
              <a:lnSpc>
                <a:spcPct val="100000"/>
              </a:lnSpc>
              <a:spcBef>
                <a:spcPts val="190"/>
              </a:spcBef>
              <a:buClr>
                <a:srgbClr val="B84025"/>
              </a:buClr>
              <a:buSzPct val="109375"/>
              <a:buFont typeface="Wingdings"/>
              <a:buChar char=""/>
              <a:tabLst>
                <a:tab pos="1194435" algn="l"/>
                <a:tab pos="1195070" algn="l"/>
              </a:tabLst>
            </a:pPr>
            <a:r>
              <a:rPr sz="1600" spc="-5" dirty="0">
                <a:latin typeface="Cambria"/>
                <a:cs typeface="Cambria"/>
              </a:rPr>
              <a:t>Training </a:t>
            </a:r>
            <a:r>
              <a:rPr sz="1600" spc="-10" dirty="0">
                <a:latin typeface="Cambria"/>
                <a:cs typeface="Cambria"/>
              </a:rPr>
              <a:t>Support Specialist </a:t>
            </a:r>
            <a:r>
              <a:rPr sz="1600" spc="-5" dirty="0">
                <a:latin typeface="Cambria"/>
                <a:cs typeface="Cambria"/>
              </a:rPr>
              <a:t>– Dela </a:t>
            </a:r>
            <a:r>
              <a:rPr sz="1600" spc="-10" dirty="0">
                <a:latin typeface="Cambria"/>
                <a:cs typeface="Cambria"/>
              </a:rPr>
              <a:t>Ashe  540-210-0087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Cambria"/>
                <a:cs typeface="Cambria"/>
                <a:hlinkClick r:id="rId8"/>
              </a:rPr>
              <a:t>dela.ashe.ctr@usmc.mil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0226" y="3210305"/>
            <a:ext cx="5722620" cy="2720340"/>
          </a:xfrm>
          <a:prstGeom prst="rect">
            <a:avLst/>
          </a:prstGeom>
          <a:ln w="28575">
            <a:solidFill>
              <a:srgbClr val="0B224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980"/>
              </a:spcBef>
            </a:pPr>
            <a:r>
              <a:rPr sz="1800" b="1" dirty="0">
                <a:latin typeface="Cambria"/>
                <a:cs typeface="Cambria"/>
              </a:rPr>
              <a:t>ARBD </a:t>
            </a:r>
            <a:r>
              <a:rPr sz="1800" b="1" spc="-10" dirty="0">
                <a:latin typeface="Cambria"/>
                <a:cs typeface="Cambria"/>
              </a:rPr>
              <a:t>OUTREACH </a:t>
            </a:r>
            <a:r>
              <a:rPr sz="1800" b="1" spc="-20" dirty="0">
                <a:latin typeface="Cambria"/>
                <a:cs typeface="Cambria"/>
              </a:rPr>
              <a:t>SUPPORT</a:t>
            </a:r>
            <a:endParaRPr sz="1800">
              <a:latin typeface="Cambria"/>
              <a:cs typeface="Cambria"/>
            </a:endParaRPr>
          </a:p>
          <a:p>
            <a:pPr marL="1405890" indent="-287020">
              <a:lnSpc>
                <a:spcPct val="100000"/>
              </a:lnSpc>
              <a:spcBef>
                <a:spcPts val="815"/>
              </a:spcBef>
              <a:buClr>
                <a:srgbClr val="0B2240"/>
              </a:buClr>
              <a:buSzPct val="109375"/>
              <a:buFont typeface="Wingdings"/>
              <a:buChar char=""/>
              <a:tabLst>
                <a:tab pos="1405255" algn="l"/>
                <a:tab pos="1405890" algn="l"/>
              </a:tabLst>
            </a:pPr>
            <a:r>
              <a:rPr sz="1600" spc="-5" dirty="0">
                <a:latin typeface="Cambria"/>
                <a:cs typeface="Cambria"/>
                <a:hlinkClick r:id="rId9"/>
              </a:rPr>
              <a:t>smb_hqmc_rm_outreach@usmc.mil</a:t>
            </a:r>
            <a:endParaRPr sz="1600">
              <a:latin typeface="Cambria"/>
              <a:cs typeface="Cambria"/>
            </a:endParaRPr>
          </a:p>
          <a:p>
            <a:pPr marL="1405890" indent="-287020">
              <a:lnSpc>
                <a:spcPct val="100000"/>
              </a:lnSpc>
              <a:spcBef>
                <a:spcPts val="790"/>
              </a:spcBef>
              <a:buClr>
                <a:srgbClr val="0B2240"/>
              </a:buClr>
              <a:buSzPct val="109375"/>
              <a:buFont typeface="Wingdings"/>
              <a:buChar char=""/>
              <a:tabLst>
                <a:tab pos="1405255" algn="l"/>
                <a:tab pos="1405890" algn="l"/>
              </a:tabLst>
            </a:pPr>
            <a:r>
              <a:rPr sz="1600" dirty="0">
                <a:latin typeface="Cambria"/>
                <a:cs typeface="Cambria"/>
              </a:rPr>
              <a:t>(703) </a:t>
            </a:r>
            <a:r>
              <a:rPr sz="1600" spc="-5" dirty="0">
                <a:latin typeface="Cambria"/>
                <a:cs typeface="Cambria"/>
              </a:rPr>
              <a:t>614-1081 / DSN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224-1081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Cambria"/>
              <a:cs typeface="Cambria"/>
            </a:endParaRPr>
          </a:p>
          <a:p>
            <a:pPr marL="77343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mbria"/>
                <a:cs typeface="Cambria"/>
              </a:rPr>
              <a:t>Command </a:t>
            </a:r>
            <a:r>
              <a:rPr sz="1800" b="1" dirty="0">
                <a:latin typeface="Cambria"/>
                <a:cs typeface="Cambria"/>
              </a:rPr>
              <a:t>Records </a:t>
            </a:r>
            <a:r>
              <a:rPr sz="1800" b="1" spc="-5" dirty="0">
                <a:latin typeface="Cambria"/>
                <a:cs typeface="Cambria"/>
              </a:rPr>
              <a:t>Operational Support</a:t>
            </a:r>
            <a:r>
              <a:rPr sz="1800" b="1" spc="-4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Site</a:t>
            </a:r>
            <a:endParaRPr sz="1800">
              <a:latin typeface="Cambria"/>
              <a:cs typeface="Cambria"/>
            </a:endParaRPr>
          </a:p>
          <a:p>
            <a:pPr marL="773430">
              <a:lnSpc>
                <a:spcPct val="100000"/>
              </a:lnSpc>
              <a:spcBef>
                <a:spcPts val="215"/>
              </a:spcBef>
            </a:pP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10"/>
              </a:rPr>
              <a:t>https://eis.usmc.mil/sites/CROSS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9464" y="3308603"/>
            <a:ext cx="984504" cy="824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291" y="3258311"/>
            <a:ext cx="676656" cy="7498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363062" y="2819479"/>
            <a:ext cx="3020905" cy="19978"/>
            <a:chOff x="7363062" y="2819479"/>
            <a:chExt cx="3020905" cy="19978"/>
          </a:xfrm>
        </p:grpSpPr>
        <p:sp>
          <p:nvSpPr>
            <p:cNvPr id="14" name="object 14"/>
            <p:cNvSpPr/>
            <p:nvPr/>
          </p:nvSpPr>
          <p:spPr>
            <a:xfrm>
              <a:off x="7363062" y="2822312"/>
              <a:ext cx="141605" cy="17145"/>
            </a:xfrm>
            <a:custGeom>
              <a:avLst/>
              <a:gdLst/>
              <a:ahLst/>
              <a:cxnLst/>
              <a:rect l="l" t="t" r="r" b="b"/>
              <a:pathLst>
                <a:path w="141604" h="17144">
                  <a:moveTo>
                    <a:pt x="141020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41020" y="16764"/>
                  </a:lnTo>
                  <a:lnTo>
                    <a:pt x="14102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1382" y="2819479"/>
              <a:ext cx="2902585" cy="17145"/>
            </a:xfrm>
            <a:custGeom>
              <a:avLst/>
              <a:gdLst/>
              <a:ahLst/>
              <a:cxnLst/>
              <a:rect l="l" t="t" r="r" b="b"/>
              <a:pathLst>
                <a:path w="2902584" h="17144">
                  <a:moveTo>
                    <a:pt x="2902218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2902218" y="16764"/>
                  </a:lnTo>
                  <a:lnTo>
                    <a:pt x="290221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3"/>
          <p:cNvGrpSpPr/>
          <p:nvPr/>
        </p:nvGrpSpPr>
        <p:grpSpPr>
          <a:xfrm>
            <a:off x="7363062" y="2819479"/>
            <a:ext cx="3020695" cy="19685"/>
            <a:chOff x="7363062" y="2819479"/>
            <a:chExt cx="3020695" cy="19685"/>
          </a:xfrm>
        </p:grpSpPr>
        <p:sp>
          <p:nvSpPr>
            <p:cNvPr id="19" name="object 14"/>
            <p:cNvSpPr/>
            <p:nvPr/>
          </p:nvSpPr>
          <p:spPr>
            <a:xfrm>
              <a:off x="7363062" y="2822312"/>
              <a:ext cx="141605" cy="17145"/>
            </a:xfrm>
            <a:custGeom>
              <a:avLst/>
              <a:gdLst/>
              <a:ahLst/>
              <a:cxnLst/>
              <a:rect l="l" t="t" r="r" b="b"/>
              <a:pathLst>
                <a:path w="141604" h="17144">
                  <a:moveTo>
                    <a:pt x="141020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41020" y="16764"/>
                  </a:lnTo>
                  <a:lnTo>
                    <a:pt x="14102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7481382" y="2819479"/>
              <a:ext cx="2902585" cy="17145"/>
            </a:xfrm>
            <a:custGeom>
              <a:avLst/>
              <a:gdLst/>
              <a:ahLst/>
              <a:cxnLst/>
              <a:rect l="l" t="t" r="r" b="b"/>
              <a:pathLst>
                <a:path w="2902584" h="17144">
                  <a:moveTo>
                    <a:pt x="2902218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2902218" y="16764"/>
                  </a:lnTo>
                  <a:lnTo>
                    <a:pt x="290221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4181" y="2250439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4181" y="2738120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4181" y="3225800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4181" y="4048759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84679" y="1516786"/>
            <a:ext cx="9243060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18740" indent="-342900">
              <a:lnSpc>
                <a:spcPct val="145500"/>
              </a:lnSpc>
              <a:spcBef>
                <a:spcPts val="100"/>
              </a:spcBef>
            </a:pPr>
            <a:r>
              <a:rPr sz="2200" spc="-5" dirty="0">
                <a:latin typeface="Cambria"/>
                <a:cs typeface="Cambria"/>
              </a:rPr>
              <a:t>Upon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completion of </a:t>
            </a:r>
            <a:r>
              <a:rPr sz="2200" spc="-10" dirty="0">
                <a:latin typeface="Cambria"/>
                <a:cs typeface="Cambria"/>
              </a:rPr>
              <a:t>this training </a:t>
            </a:r>
            <a:r>
              <a:rPr sz="2200" spc="-25" dirty="0">
                <a:latin typeface="Cambria"/>
                <a:cs typeface="Cambria"/>
              </a:rPr>
              <a:t>you </a:t>
            </a:r>
            <a:r>
              <a:rPr sz="2200" spc="-5" dirty="0">
                <a:latin typeface="Cambria"/>
                <a:cs typeface="Cambria"/>
              </a:rPr>
              <a:t>will be </a:t>
            </a:r>
            <a:r>
              <a:rPr sz="2200" spc="-10" dirty="0">
                <a:latin typeface="Cambria"/>
                <a:cs typeface="Cambria"/>
              </a:rPr>
              <a:t>able to:  </a:t>
            </a:r>
            <a:r>
              <a:rPr sz="2200" spc="-5" dirty="0">
                <a:latin typeface="Cambria"/>
                <a:cs typeface="Cambria"/>
              </a:rPr>
              <a:t>Distinguish </a:t>
            </a:r>
            <a:r>
              <a:rPr sz="2200" spc="-10" dirty="0">
                <a:latin typeface="Cambria"/>
                <a:cs typeface="Cambria"/>
              </a:rPr>
              <a:t>between </a:t>
            </a: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10" dirty="0">
                <a:latin typeface="Cambria"/>
                <a:cs typeface="Cambria"/>
              </a:rPr>
              <a:t>and non-records  </a:t>
            </a:r>
            <a:r>
              <a:rPr sz="2200" spc="-5" dirty="0">
                <a:latin typeface="Cambria"/>
                <a:cs typeface="Cambria"/>
              </a:rPr>
              <a:t>Understand </a:t>
            </a:r>
            <a:r>
              <a:rPr sz="2200" spc="-10" dirty="0">
                <a:latin typeface="Cambria"/>
                <a:cs typeface="Cambria"/>
              </a:rPr>
              <a:t>current </a:t>
            </a:r>
            <a:r>
              <a:rPr sz="2200" spc="-5" dirty="0">
                <a:latin typeface="Cambria"/>
                <a:cs typeface="Cambria"/>
              </a:rPr>
              <a:t>RM policy</a:t>
            </a:r>
            <a:r>
              <a:rPr sz="2200" spc="8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requirements</a:t>
            </a:r>
            <a:endParaRPr sz="2200">
              <a:latin typeface="Cambria"/>
              <a:cs typeface="Cambria"/>
            </a:endParaRPr>
          </a:p>
          <a:p>
            <a:pPr marL="355600" marR="137795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Identify </a:t>
            </a:r>
            <a:r>
              <a:rPr sz="2200" spc="-20" dirty="0">
                <a:latin typeface="Cambria"/>
                <a:cs typeface="Cambria"/>
              </a:rPr>
              <a:t>your </a:t>
            </a:r>
            <a:r>
              <a:rPr sz="2200" spc="-5" dirty="0">
                <a:latin typeface="Cambria"/>
                <a:cs typeface="Cambria"/>
              </a:rPr>
              <a:t>responsibility in </a:t>
            </a:r>
            <a:r>
              <a:rPr sz="2200" spc="-10" dirty="0">
                <a:latin typeface="Cambria"/>
                <a:cs typeface="Cambria"/>
              </a:rPr>
              <a:t>the creation, use, maintenance, </a:t>
            </a:r>
            <a:r>
              <a:rPr sz="2200" spc="-5" dirty="0">
                <a:latin typeface="Cambria"/>
                <a:cs typeface="Cambria"/>
              </a:rPr>
              <a:t>disposition, 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preservation </a:t>
            </a:r>
            <a:r>
              <a:rPr sz="2200" spc="-5" dirty="0">
                <a:latin typeface="Cambria"/>
                <a:cs typeface="Cambria"/>
              </a:rPr>
              <a:t>of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records</a:t>
            </a:r>
            <a:endParaRPr sz="22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Identify the tools/resources needed </a:t>
            </a:r>
            <a:r>
              <a:rPr sz="2200" spc="-5" dirty="0">
                <a:latin typeface="Cambria"/>
                <a:cs typeface="Cambria"/>
              </a:rPr>
              <a:t>in </a:t>
            </a:r>
            <a:r>
              <a:rPr sz="2200" spc="-10" dirty="0">
                <a:latin typeface="Cambria"/>
                <a:cs typeface="Cambria"/>
              </a:rPr>
              <a:t>order </a:t>
            </a:r>
            <a:r>
              <a:rPr sz="2200" spc="-15" dirty="0">
                <a:latin typeface="Cambria"/>
                <a:cs typeface="Cambria"/>
              </a:rPr>
              <a:t>to apply </a:t>
            </a:r>
            <a:r>
              <a:rPr sz="2200" spc="-10" dirty="0">
                <a:latin typeface="Cambria"/>
                <a:cs typeface="Cambria"/>
              </a:rPr>
              <a:t>best practices </a:t>
            </a:r>
            <a:r>
              <a:rPr sz="2200" spc="-15" dirty="0">
                <a:latin typeface="Cambria"/>
                <a:cs typeface="Cambria"/>
              </a:rPr>
              <a:t>for</a:t>
            </a:r>
            <a:r>
              <a:rPr sz="2200" spc="35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the</a:t>
            </a:r>
            <a:endParaRPr sz="22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ambria"/>
                <a:cs typeface="Cambria"/>
              </a:rPr>
              <a:t>management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ensure </a:t>
            </a:r>
            <a:r>
              <a:rPr sz="2200" spc="-5" dirty="0">
                <a:latin typeface="Cambria"/>
                <a:cs typeface="Cambria"/>
              </a:rPr>
              <a:t>RM </a:t>
            </a:r>
            <a:r>
              <a:rPr sz="2200" spc="-15" dirty="0">
                <a:latin typeface="Cambria"/>
                <a:cs typeface="Cambria"/>
              </a:rPr>
              <a:t>program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compliance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2458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Objectives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7520" y="1682623"/>
            <a:ext cx="915035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mbria"/>
                <a:cs typeface="Cambria"/>
              </a:rPr>
              <a:t>Records </a:t>
            </a:r>
            <a:r>
              <a:rPr sz="2200" spc="-5" dirty="0">
                <a:latin typeface="Cambria"/>
                <a:cs typeface="Cambria"/>
              </a:rPr>
              <a:t>consist of all </a:t>
            </a:r>
            <a:r>
              <a:rPr sz="2200" spc="-10" dirty="0">
                <a:latin typeface="Cambria"/>
                <a:cs typeface="Cambria"/>
              </a:rPr>
              <a:t>recorded </a:t>
            </a:r>
            <a:r>
              <a:rPr sz="2200" spc="-5" dirty="0">
                <a:latin typeface="Cambria"/>
                <a:cs typeface="Cambria"/>
              </a:rPr>
              <a:t>information, </a:t>
            </a:r>
            <a:r>
              <a:rPr sz="2200" spc="-10" dirty="0">
                <a:latin typeface="Cambria"/>
                <a:cs typeface="Cambria"/>
              </a:rPr>
              <a:t>regardless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0" dirty="0">
                <a:latin typeface="Cambria"/>
                <a:cs typeface="Cambria"/>
              </a:rPr>
              <a:t>form </a:t>
            </a:r>
            <a:r>
              <a:rPr sz="2200" spc="-5" dirty="0">
                <a:latin typeface="Cambria"/>
                <a:cs typeface="Cambria"/>
              </a:rPr>
              <a:t>or  characteristics, made or </a:t>
            </a:r>
            <a:r>
              <a:rPr sz="2200" spc="-15" dirty="0">
                <a:latin typeface="Cambria"/>
                <a:cs typeface="Cambria"/>
              </a:rPr>
              <a:t>received </a:t>
            </a:r>
            <a:r>
              <a:rPr sz="2200" spc="-20" dirty="0">
                <a:latin typeface="Cambria"/>
                <a:cs typeface="Cambria"/>
              </a:rPr>
              <a:t>by </a:t>
            </a:r>
            <a:r>
              <a:rPr sz="2200" spc="-5" dirty="0">
                <a:latin typeface="Cambria"/>
                <a:cs typeface="Cambria"/>
              </a:rPr>
              <a:t>a </a:t>
            </a:r>
            <a:r>
              <a:rPr sz="2200" spc="-20" dirty="0">
                <a:latin typeface="Cambria"/>
                <a:cs typeface="Cambria"/>
              </a:rPr>
              <a:t>Federal </a:t>
            </a:r>
            <a:r>
              <a:rPr sz="2200" spc="-5" dirty="0">
                <a:latin typeface="Cambria"/>
                <a:cs typeface="Cambria"/>
              </a:rPr>
              <a:t>agency under </a:t>
            </a:r>
            <a:r>
              <a:rPr sz="2200" spc="-20" dirty="0">
                <a:latin typeface="Cambria"/>
                <a:cs typeface="Cambria"/>
              </a:rPr>
              <a:t>Federal </a:t>
            </a:r>
            <a:r>
              <a:rPr sz="2200" spc="-10" dirty="0">
                <a:latin typeface="Cambria"/>
                <a:cs typeface="Cambria"/>
              </a:rPr>
              <a:t>law or  </a:t>
            </a:r>
            <a:r>
              <a:rPr sz="2200" spc="-5" dirty="0">
                <a:latin typeface="Cambria"/>
                <a:cs typeface="Cambria"/>
              </a:rPr>
              <a:t>in connection with the </a:t>
            </a:r>
            <a:r>
              <a:rPr sz="2200" spc="-10" dirty="0">
                <a:latin typeface="Cambria"/>
                <a:cs typeface="Cambria"/>
              </a:rPr>
              <a:t>transaction </a:t>
            </a:r>
            <a:r>
              <a:rPr sz="2200" spc="-5" dirty="0">
                <a:latin typeface="Cambria"/>
                <a:cs typeface="Cambria"/>
              </a:rPr>
              <a:t>of public business </a:t>
            </a:r>
            <a:r>
              <a:rPr sz="2200" spc="-10" dirty="0">
                <a:latin typeface="Cambria"/>
                <a:cs typeface="Cambria"/>
              </a:rPr>
              <a:t>and preserved </a:t>
            </a:r>
            <a:r>
              <a:rPr sz="2200" spc="-5" dirty="0">
                <a:latin typeface="Cambria"/>
                <a:cs typeface="Cambria"/>
              </a:rPr>
              <a:t>or  </a:t>
            </a:r>
            <a:r>
              <a:rPr sz="2200" spc="-10" dirty="0">
                <a:latin typeface="Cambria"/>
                <a:cs typeface="Cambria"/>
              </a:rPr>
              <a:t>appropriate </a:t>
            </a:r>
            <a:r>
              <a:rPr sz="2200" spc="-15" dirty="0">
                <a:latin typeface="Cambria"/>
                <a:cs typeface="Cambria"/>
              </a:rPr>
              <a:t>for </a:t>
            </a:r>
            <a:r>
              <a:rPr sz="2200" spc="-10" dirty="0">
                <a:latin typeface="Cambria"/>
                <a:cs typeface="Cambria"/>
              </a:rPr>
              <a:t>preservation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5" dirty="0">
                <a:latin typeface="Cambria"/>
                <a:cs typeface="Cambria"/>
              </a:rPr>
              <a:t>that agency or </a:t>
            </a:r>
            <a:r>
              <a:rPr sz="2200" dirty="0">
                <a:latin typeface="Cambria"/>
                <a:cs typeface="Cambria"/>
              </a:rPr>
              <a:t>its </a:t>
            </a:r>
            <a:r>
              <a:rPr sz="2200" spc="-5" dirty="0">
                <a:latin typeface="Cambria"/>
                <a:cs typeface="Cambria"/>
              </a:rPr>
              <a:t>legitimate successor </a:t>
            </a:r>
            <a:r>
              <a:rPr sz="2200" dirty="0">
                <a:latin typeface="Cambria"/>
                <a:cs typeface="Cambria"/>
              </a:rPr>
              <a:t>as  </a:t>
            </a:r>
            <a:r>
              <a:rPr sz="2200" spc="-5" dirty="0">
                <a:latin typeface="Cambria"/>
                <a:cs typeface="Cambria"/>
              </a:rPr>
              <a:t>evidence of the </a:t>
            </a:r>
            <a:r>
              <a:rPr sz="2200" spc="-10" dirty="0">
                <a:latin typeface="Cambria"/>
                <a:cs typeface="Cambria"/>
              </a:rPr>
              <a:t>organization, </a:t>
            </a:r>
            <a:r>
              <a:rPr sz="2200" spc="-5" dirty="0">
                <a:latin typeface="Cambria"/>
                <a:cs typeface="Cambria"/>
              </a:rPr>
              <a:t>functions, policies, </a:t>
            </a:r>
            <a:r>
              <a:rPr sz="2200" dirty="0">
                <a:latin typeface="Cambria"/>
                <a:cs typeface="Cambria"/>
              </a:rPr>
              <a:t>decisions, </a:t>
            </a:r>
            <a:r>
              <a:rPr sz="2200" spc="-10" dirty="0">
                <a:latin typeface="Cambria"/>
                <a:cs typeface="Cambria"/>
              </a:rPr>
              <a:t>procedures,  operations, </a:t>
            </a:r>
            <a:r>
              <a:rPr sz="2200" dirty="0">
                <a:latin typeface="Cambria"/>
                <a:cs typeface="Cambria"/>
              </a:rPr>
              <a:t>or other </a:t>
            </a:r>
            <a:r>
              <a:rPr sz="2200" spc="-10" dirty="0">
                <a:latin typeface="Cambria"/>
                <a:cs typeface="Cambria"/>
              </a:rPr>
              <a:t>activities </a:t>
            </a:r>
            <a:r>
              <a:rPr sz="2200" spc="-5" dirty="0">
                <a:latin typeface="Cambria"/>
                <a:cs typeface="Cambria"/>
              </a:rPr>
              <a:t>of the United States </a:t>
            </a:r>
            <a:r>
              <a:rPr sz="2200" spc="-15" dirty="0">
                <a:latin typeface="Cambria"/>
                <a:cs typeface="Cambria"/>
              </a:rPr>
              <a:t>Government </a:t>
            </a:r>
            <a:r>
              <a:rPr sz="2200" spc="-5" dirty="0">
                <a:latin typeface="Cambria"/>
                <a:cs typeface="Cambria"/>
              </a:rPr>
              <a:t>or because </a:t>
            </a:r>
            <a:r>
              <a:rPr sz="2200" spc="5" dirty="0">
                <a:latin typeface="Cambria"/>
                <a:cs typeface="Cambria"/>
              </a:rPr>
              <a:t>of 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informational </a:t>
            </a:r>
            <a:r>
              <a:rPr sz="2200" spc="-20" dirty="0">
                <a:latin typeface="Cambria"/>
                <a:cs typeface="Cambria"/>
              </a:rPr>
              <a:t>value </a:t>
            </a:r>
            <a:r>
              <a:rPr sz="2200" spc="-5" dirty="0">
                <a:latin typeface="Cambria"/>
                <a:cs typeface="Cambria"/>
              </a:rPr>
              <a:t>of data in them. (44 </a:t>
            </a:r>
            <a:r>
              <a:rPr sz="2200" spc="-10" dirty="0">
                <a:latin typeface="Cambria"/>
                <a:cs typeface="Cambria"/>
              </a:rPr>
              <a:t>U.S.C. </a:t>
            </a:r>
            <a:r>
              <a:rPr sz="2200" spc="-5" dirty="0">
                <a:latin typeface="Cambria"/>
                <a:cs typeface="Cambria"/>
              </a:rPr>
              <a:t>Sec.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3301)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4187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a</a:t>
            </a:r>
            <a:r>
              <a:rPr spc="-55" dirty="0"/>
              <a:t> </a:t>
            </a:r>
            <a:r>
              <a:rPr spc="-20" dirty="0"/>
              <a:t>Record?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8779" y="1749551"/>
            <a:ext cx="4427220" cy="462280"/>
          </a:xfrm>
          <a:custGeom>
            <a:avLst/>
            <a:gdLst/>
            <a:ahLst/>
            <a:cxnLst/>
            <a:rect l="l" t="t" r="r" b="b"/>
            <a:pathLst>
              <a:path w="4427220" h="462280">
                <a:moveTo>
                  <a:pt x="4427220" y="0"/>
                </a:moveTo>
                <a:lnTo>
                  <a:pt x="0" y="0"/>
                </a:lnTo>
                <a:lnTo>
                  <a:pt x="0" y="461772"/>
                </a:lnTo>
                <a:lnTo>
                  <a:pt x="4427220" y="461772"/>
                </a:lnTo>
                <a:lnTo>
                  <a:pt x="4427220" y="0"/>
                </a:lnTo>
                <a:close/>
              </a:path>
            </a:pathLst>
          </a:custGeom>
          <a:solidFill>
            <a:srgbClr val="0B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8779" y="1749551"/>
            <a:ext cx="4427220" cy="4622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Examples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include: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4181" y="2672333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7579" y="2425694"/>
            <a:ext cx="26181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5500"/>
              </a:lnSpc>
              <a:spcBef>
                <a:spcPts val="105"/>
              </a:spcBef>
            </a:pPr>
            <a:r>
              <a:rPr sz="2200" spc="-10" dirty="0">
                <a:latin typeface="Cambria"/>
                <a:cs typeface="Cambria"/>
              </a:rPr>
              <a:t>Organizational </a:t>
            </a:r>
            <a:r>
              <a:rPr sz="2200" spc="-5" dirty="0">
                <a:latin typeface="Cambria"/>
                <a:cs typeface="Cambria"/>
              </a:rPr>
              <a:t>Charts  </a:t>
            </a:r>
            <a:r>
              <a:rPr sz="2200" spc="-10" dirty="0">
                <a:latin typeface="Cambria"/>
                <a:cs typeface="Cambria"/>
              </a:rPr>
              <a:t>Annual Reports  </a:t>
            </a:r>
            <a:r>
              <a:rPr sz="2200" spc="-15" dirty="0">
                <a:latin typeface="Cambria"/>
                <a:cs typeface="Cambria"/>
              </a:rPr>
              <a:t>Directives/Policy  </a:t>
            </a:r>
            <a:r>
              <a:rPr sz="2200" spc="-5" dirty="0">
                <a:latin typeface="Cambria"/>
                <a:cs typeface="Cambria"/>
              </a:rPr>
              <a:t>Application Design  </a:t>
            </a:r>
            <a:r>
              <a:rPr sz="2200" spc="-10" dirty="0">
                <a:latin typeface="Cambria"/>
                <a:cs typeface="Cambria"/>
              </a:rPr>
              <a:t>Photos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-10" dirty="0">
                <a:latin typeface="Cambria"/>
                <a:cs typeface="Cambria"/>
              </a:rPr>
              <a:t>Emails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4181" y="3160014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4181" y="3647694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4181" y="4135373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4181" y="4623053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4181" y="5110734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5483" y="2672333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9643" y="2425694"/>
            <a:ext cx="32899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5500"/>
              </a:lnSpc>
              <a:spcBef>
                <a:spcPts val="105"/>
              </a:spcBef>
            </a:pPr>
            <a:r>
              <a:rPr sz="2200" spc="-10" dirty="0">
                <a:latin typeface="Cambria"/>
                <a:cs typeface="Cambria"/>
              </a:rPr>
              <a:t>General Correspondence  Audit/Inspection Reports  </a:t>
            </a:r>
            <a:r>
              <a:rPr sz="2200" spc="-15" dirty="0">
                <a:latin typeface="Cambria"/>
                <a:cs typeface="Cambria"/>
              </a:rPr>
              <a:t>Legal </a:t>
            </a:r>
            <a:r>
              <a:rPr sz="2200" spc="-5" dirty="0">
                <a:latin typeface="Cambria"/>
                <a:cs typeface="Cambria"/>
              </a:rPr>
              <a:t>opinions/decisions  Handbooks </a:t>
            </a:r>
            <a:r>
              <a:rPr sz="2200" spc="-10" dirty="0">
                <a:latin typeface="Cambria"/>
                <a:cs typeface="Cambria"/>
              </a:rPr>
              <a:t>and Manuals  Education and training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logs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25483" y="3160014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25483" y="3647694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5483" y="4135373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5483" y="4623053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4187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a</a:t>
            </a:r>
            <a:r>
              <a:rPr spc="-55" dirty="0"/>
              <a:t> </a:t>
            </a:r>
            <a:r>
              <a:rPr spc="-20" dirty="0"/>
              <a:t>Record?</a:t>
            </a:r>
          </a:p>
        </p:txBody>
      </p:sp>
      <p:sp>
        <p:nvSpPr>
          <p:cNvPr id="18" name="object 1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4181" y="2194179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7579" y="2101087"/>
            <a:ext cx="5115560" cy="36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mbria"/>
                <a:cs typeface="Cambria"/>
              </a:rPr>
              <a:t>Documentary </a:t>
            </a:r>
            <a:r>
              <a:rPr sz="2200" spc="-10" dirty="0">
                <a:latin typeface="Cambria"/>
                <a:cs typeface="Cambria"/>
              </a:rPr>
              <a:t>materials </a:t>
            </a:r>
            <a:r>
              <a:rPr sz="2200" spc="-15" dirty="0">
                <a:latin typeface="Cambria"/>
                <a:cs typeface="Cambria"/>
              </a:rPr>
              <a:t>excluded from</a:t>
            </a:r>
            <a:r>
              <a:rPr sz="2200" spc="10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the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Cambria"/>
                <a:cs typeface="Cambria"/>
              </a:rPr>
              <a:t>legal </a:t>
            </a:r>
            <a:r>
              <a:rPr sz="2200" spc="-5" dirty="0">
                <a:latin typeface="Cambria"/>
                <a:cs typeface="Cambria"/>
              </a:rPr>
              <a:t>definition of</a:t>
            </a:r>
            <a:r>
              <a:rPr sz="2200" spc="4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records</a:t>
            </a:r>
            <a:endParaRPr sz="2200">
              <a:latin typeface="Cambria"/>
              <a:cs typeface="Cambria"/>
            </a:endParaRPr>
          </a:p>
          <a:p>
            <a:pPr marL="12700" marR="566420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mbria"/>
                <a:cs typeface="Cambria"/>
              </a:rPr>
              <a:t>Copies of documents </a:t>
            </a:r>
            <a:r>
              <a:rPr sz="2200" spc="-20" dirty="0">
                <a:latin typeface="Cambria"/>
                <a:cs typeface="Cambria"/>
              </a:rPr>
              <a:t>received </a:t>
            </a:r>
            <a:r>
              <a:rPr sz="2200" spc="-15" dirty="0">
                <a:latin typeface="Cambria"/>
                <a:cs typeface="Cambria"/>
              </a:rPr>
              <a:t>for  </a:t>
            </a:r>
            <a:r>
              <a:rPr sz="2200" spc="-5" dirty="0">
                <a:latin typeface="Cambria"/>
                <a:cs typeface="Cambria"/>
              </a:rPr>
              <a:t>information </a:t>
            </a:r>
            <a:r>
              <a:rPr sz="2200" spc="-10" dirty="0">
                <a:latin typeface="Cambria"/>
                <a:cs typeface="Cambria"/>
              </a:rPr>
              <a:t>that </a:t>
            </a:r>
            <a:r>
              <a:rPr sz="2200" spc="-5" dirty="0">
                <a:latin typeface="Cambria"/>
                <a:cs typeface="Cambria"/>
              </a:rPr>
              <a:t>do </a:t>
            </a:r>
            <a:r>
              <a:rPr sz="2200" spc="-10" dirty="0">
                <a:latin typeface="Cambria"/>
                <a:cs typeface="Cambria"/>
              </a:rPr>
              <a:t>not </a:t>
            </a:r>
            <a:r>
              <a:rPr sz="2200" spc="-15" dirty="0">
                <a:latin typeface="Cambria"/>
                <a:cs typeface="Cambria"/>
              </a:rPr>
              <a:t>require</a:t>
            </a:r>
            <a:r>
              <a:rPr sz="2200" spc="4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action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mbria"/>
                <a:cs typeface="Cambria"/>
              </a:rPr>
              <a:t>Unofficial copies of documents </a:t>
            </a:r>
            <a:r>
              <a:rPr sz="2200" spc="-15" dirty="0">
                <a:latin typeface="Cambria"/>
                <a:cs typeface="Cambria"/>
              </a:rPr>
              <a:t>kept</a:t>
            </a:r>
            <a:r>
              <a:rPr sz="2200" spc="6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for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mbria"/>
                <a:cs typeface="Cambria"/>
              </a:rPr>
              <a:t>convenience </a:t>
            </a:r>
            <a:r>
              <a:rPr sz="2200" spc="-5" dirty="0">
                <a:latin typeface="Cambria"/>
                <a:cs typeface="Cambria"/>
              </a:rPr>
              <a:t>or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reference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ts val="3840"/>
              </a:lnSpc>
              <a:spcBef>
                <a:spcPts val="330"/>
              </a:spcBef>
            </a:pPr>
            <a:r>
              <a:rPr sz="2200" spc="-10" dirty="0">
                <a:latin typeface="Cambria"/>
                <a:cs typeface="Cambria"/>
              </a:rPr>
              <a:t>Materials needed </a:t>
            </a:r>
            <a:r>
              <a:rPr sz="2200" spc="-15" dirty="0">
                <a:latin typeface="Cambria"/>
                <a:cs typeface="Cambria"/>
              </a:rPr>
              <a:t>for </a:t>
            </a:r>
            <a:r>
              <a:rPr sz="2200" spc="-10" dirty="0">
                <a:latin typeface="Cambria"/>
                <a:cs typeface="Cambria"/>
              </a:rPr>
              <a:t>exhibition </a:t>
            </a:r>
            <a:r>
              <a:rPr sz="2200" spc="-5" dirty="0">
                <a:latin typeface="Cambria"/>
                <a:cs typeface="Cambria"/>
              </a:rPr>
              <a:t>in </a:t>
            </a:r>
            <a:r>
              <a:rPr sz="2200" spc="-10" dirty="0">
                <a:latin typeface="Cambria"/>
                <a:cs typeface="Cambria"/>
              </a:rPr>
              <a:t>libraries  </a:t>
            </a:r>
            <a:r>
              <a:rPr sz="2200" spc="-5" dirty="0">
                <a:latin typeface="Cambria"/>
                <a:cs typeface="Cambria"/>
              </a:rPr>
              <a:t>Articles, journals, </a:t>
            </a:r>
            <a:r>
              <a:rPr sz="2200" spc="-10" dirty="0">
                <a:latin typeface="Cambria"/>
                <a:cs typeface="Cambria"/>
              </a:rPr>
              <a:t>working </a:t>
            </a:r>
            <a:r>
              <a:rPr sz="2200" spc="-5" dirty="0">
                <a:latin typeface="Cambria"/>
                <a:cs typeface="Cambria"/>
              </a:rPr>
              <a:t>documents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(i.e.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310"/>
              </a:lnSpc>
            </a:pPr>
            <a:r>
              <a:rPr sz="2200" spc="-15" dirty="0">
                <a:latin typeface="Cambria"/>
                <a:cs typeface="Cambria"/>
              </a:rPr>
              <a:t>rough </a:t>
            </a:r>
            <a:r>
              <a:rPr sz="2200" spc="-10" dirty="0">
                <a:latin typeface="Cambria"/>
                <a:cs typeface="Cambria"/>
              </a:rPr>
              <a:t>drafts, notes, cards</a:t>
            </a:r>
            <a:r>
              <a:rPr sz="2200" spc="8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etc.)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4181" y="3017139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4181" y="3840098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4181" y="4663059"/>
            <a:ext cx="183444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4181" y="5150739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4187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a</a:t>
            </a:r>
            <a:r>
              <a:rPr spc="-55" dirty="0"/>
              <a:t> </a:t>
            </a:r>
            <a:r>
              <a:rPr spc="-20" dirty="0"/>
              <a:t>Record?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8456" y="2215895"/>
            <a:ext cx="4687823" cy="3436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40992" y="1546860"/>
            <a:ext cx="4427220" cy="460375"/>
          </a:xfrm>
          <a:prstGeom prst="rect">
            <a:avLst/>
          </a:prstGeom>
          <a:solidFill>
            <a:srgbClr val="0B2240"/>
          </a:solidFill>
        </p:spPr>
        <p:txBody>
          <a:bodyPr vert="horz" wrap="square" lIns="0" tIns="69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"/>
              </a:spcBef>
            </a:pP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Non-Records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are: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4181" y="2163952"/>
            <a:ext cx="183444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7579" y="2072081"/>
            <a:ext cx="68389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-10" dirty="0">
                <a:latin typeface="Cambria"/>
                <a:cs typeface="Cambria"/>
              </a:rPr>
              <a:t>Routing/transmittal </a:t>
            </a:r>
            <a:r>
              <a:rPr sz="2150" spc="-5" dirty="0">
                <a:latin typeface="Cambria"/>
                <a:cs typeface="Cambria"/>
              </a:rPr>
              <a:t>sheets that </a:t>
            </a:r>
            <a:r>
              <a:rPr sz="2150" spc="-10" dirty="0">
                <a:latin typeface="Cambria"/>
                <a:cs typeface="Cambria"/>
              </a:rPr>
              <a:t>add </a:t>
            </a:r>
            <a:r>
              <a:rPr sz="2150" spc="-5" dirty="0">
                <a:latin typeface="Cambria"/>
                <a:cs typeface="Cambria"/>
              </a:rPr>
              <a:t>no information </a:t>
            </a:r>
            <a:r>
              <a:rPr sz="2150" spc="-15" dirty="0">
                <a:latin typeface="Cambria"/>
                <a:cs typeface="Cambria"/>
              </a:rPr>
              <a:t>to</a:t>
            </a:r>
            <a:r>
              <a:rPr sz="2150" dirty="0">
                <a:latin typeface="Cambria"/>
                <a:cs typeface="Cambria"/>
              </a:rPr>
              <a:t> </a:t>
            </a:r>
            <a:r>
              <a:rPr sz="2150" spc="-5" dirty="0">
                <a:latin typeface="Cambria"/>
                <a:cs typeface="Cambria"/>
              </a:rPr>
              <a:t>the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150" spc="-10" dirty="0">
                <a:latin typeface="Cambria"/>
                <a:cs typeface="Cambria"/>
              </a:rPr>
              <a:t>transmitted</a:t>
            </a:r>
            <a:r>
              <a:rPr sz="2150" spc="-15" dirty="0">
                <a:latin typeface="Cambria"/>
                <a:cs typeface="Cambria"/>
              </a:rPr>
              <a:t> </a:t>
            </a:r>
            <a:r>
              <a:rPr sz="2150" spc="-10" dirty="0">
                <a:latin typeface="Cambria"/>
                <a:cs typeface="Cambria"/>
              </a:rPr>
              <a:t>material</a:t>
            </a:r>
            <a:endParaRPr sz="215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150" spc="-10" dirty="0">
                <a:latin typeface="Cambria"/>
                <a:cs typeface="Cambria"/>
              </a:rPr>
              <a:t>Personal </a:t>
            </a:r>
            <a:r>
              <a:rPr sz="2150" spc="-5" dirty="0">
                <a:latin typeface="Cambria"/>
                <a:cs typeface="Cambria"/>
              </a:rPr>
              <a:t>papers or </a:t>
            </a:r>
            <a:r>
              <a:rPr sz="2150" spc="-10" dirty="0">
                <a:latin typeface="Cambria"/>
                <a:cs typeface="Cambria"/>
              </a:rPr>
              <a:t>notes which </a:t>
            </a:r>
            <a:r>
              <a:rPr sz="2150" spc="-20" dirty="0">
                <a:latin typeface="Cambria"/>
                <a:cs typeface="Cambria"/>
              </a:rPr>
              <a:t>are </a:t>
            </a:r>
            <a:r>
              <a:rPr sz="2150" dirty="0">
                <a:latin typeface="Cambria"/>
                <a:cs typeface="Cambria"/>
              </a:rPr>
              <a:t>not </a:t>
            </a:r>
            <a:r>
              <a:rPr sz="2150" spc="-10" dirty="0">
                <a:latin typeface="Cambria"/>
                <a:cs typeface="Cambria"/>
              </a:rPr>
              <a:t>prepared </a:t>
            </a:r>
            <a:r>
              <a:rPr sz="2150" spc="-60" dirty="0">
                <a:latin typeface="Cambria"/>
                <a:cs typeface="Cambria"/>
              </a:rPr>
              <a:t>for, </a:t>
            </a:r>
            <a:r>
              <a:rPr sz="2150" spc="-10" dirty="0">
                <a:latin typeface="Cambria"/>
                <a:cs typeface="Cambria"/>
              </a:rPr>
              <a:t>used  </a:t>
            </a:r>
            <a:r>
              <a:rPr sz="2150" spc="-65" dirty="0">
                <a:latin typeface="Cambria"/>
                <a:cs typeface="Cambria"/>
              </a:rPr>
              <a:t>for, </a:t>
            </a:r>
            <a:r>
              <a:rPr sz="2150" spc="-5" dirty="0">
                <a:latin typeface="Cambria"/>
                <a:cs typeface="Cambria"/>
              </a:rPr>
              <a:t>or communicated during </a:t>
            </a:r>
            <a:r>
              <a:rPr sz="2150" spc="-15" dirty="0">
                <a:latin typeface="Cambria"/>
                <a:cs typeface="Cambria"/>
              </a:rPr>
              <a:t>government</a:t>
            </a:r>
            <a:r>
              <a:rPr sz="2150" spc="105" dirty="0">
                <a:latin typeface="Cambria"/>
                <a:cs typeface="Cambria"/>
              </a:rPr>
              <a:t> </a:t>
            </a:r>
            <a:r>
              <a:rPr sz="2150" spc="-10" dirty="0">
                <a:latin typeface="Cambria"/>
                <a:cs typeface="Cambria"/>
              </a:rPr>
              <a:t>business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69290" algn="l"/>
                <a:tab pos="2005964" algn="l"/>
                <a:tab pos="3121660" algn="l"/>
                <a:tab pos="4342765" algn="l"/>
                <a:tab pos="5100320" algn="l"/>
                <a:tab pos="5732780" algn="l"/>
                <a:tab pos="6589395" algn="l"/>
              </a:tabLst>
            </a:pPr>
            <a:r>
              <a:rPr sz="2150" dirty="0">
                <a:latin typeface="Cambria"/>
                <a:cs typeface="Cambria"/>
              </a:rPr>
              <a:t>The	</a:t>
            </a:r>
            <a:r>
              <a:rPr sz="2150" spc="-5" dirty="0">
                <a:latin typeface="Cambria"/>
                <a:cs typeface="Cambria"/>
              </a:rPr>
              <a:t>“</a:t>
            </a:r>
            <a:r>
              <a:rPr sz="2150" spc="10" dirty="0">
                <a:latin typeface="Cambria"/>
                <a:cs typeface="Cambria"/>
              </a:rPr>
              <a:t>p</a:t>
            </a:r>
            <a:r>
              <a:rPr sz="2150" dirty="0">
                <a:latin typeface="Cambria"/>
                <a:cs typeface="Cambria"/>
              </a:rPr>
              <a:t>e</a:t>
            </a:r>
            <a:r>
              <a:rPr sz="2150" spc="-10" dirty="0">
                <a:latin typeface="Cambria"/>
                <a:cs typeface="Cambria"/>
              </a:rPr>
              <a:t>r</a:t>
            </a:r>
            <a:r>
              <a:rPr sz="2150" dirty="0">
                <a:latin typeface="Cambria"/>
                <a:cs typeface="Cambria"/>
              </a:rPr>
              <a:t>s</a:t>
            </a:r>
            <a:r>
              <a:rPr sz="2150" spc="5" dirty="0">
                <a:latin typeface="Cambria"/>
                <a:cs typeface="Cambria"/>
              </a:rPr>
              <a:t>o</a:t>
            </a:r>
            <a:r>
              <a:rPr sz="2150" spc="-5" dirty="0">
                <a:latin typeface="Cambria"/>
                <a:cs typeface="Cambria"/>
              </a:rPr>
              <a:t>na</a:t>
            </a:r>
            <a:r>
              <a:rPr sz="2150" dirty="0">
                <a:latin typeface="Cambria"/>
                <a:cs typeface="Cambria"/>
              </a:rPr>
              <a:t>l	</a:t>
            </a:r>
            <a:r>
              <a:rPr sz="2150" spc="-5" dirty="0">
                <a:latin typeface="Cambria"/>
                <a:cs typeface="Cambria"/>
              </a:rPr>
              <a:t>pa</a:t>
            </a:r>
            <a:r>
              <a:rPr sz="2150" spc="10" dirty="0">
                <a:latin typeface="Cambria"/>
                <a:cs typeface="Cambria"/>
              </a:rPr>
              <a:t>p</a:t>
            </a:r>
            <a:r>
              <a:rPr sz="2150" dirty="0">
                <a:latin typeface="Cambria"/>
                <a:cs typeface="Cambria"/>
              </a:rPr>
              <a:t>e</a:t>
            </a:r>
            <a:r>
              <a:rPr sz="2150" spc="-10" dirty="0">
                <a:latin typeface="Cambria"/>
                <a:cs typeface="Cambria"/>
              </a:rPr>
              <a:t>r</a:t>
            </a:r>
            <a:r>
              <a:rPr sz="2150" dirty="0">
                <a:latin typeface="Cambria"/>
                <a:cs typeface="Cambria"/>
              </a:rPr>
              <a:t>s”	</a:t>
            </a:r>
            <a:r>
              <a:rPr sz="2150" spc="5" dirty="0">
                <a:latin typeface="Cambria"/>
                <a:cs typeface="Cambria"/>
              </a:rPr>
              <a:t>c</a:t>
            </a:r>
            <a:r>
              <a:rPr sz="2150" spc="-5" dirty="0">
                <a:latin typeface="Cambria"/>
                <a:cs typeface="Cambria"/>
              </a:rPr>
              <a:t>a</a:t>
            </a:r>
            <a:r>
              <a:rPr sz="2150" spc="-25" dirty="0">
                <a:latin typeface="Cambria"/>
                <a:cs typeface="Cambria"/>
              </a:rPr>
              <a:t>t</a:t>
            </a:r>
            <a:r>
              <a:rPr sz="2150" dirty="0">
                <a:latin typeface="Cambria"/>
                <a:cs typeface="Cambria"/>
              </a:rPr>
              <a:t>e</a:t>
            </a:r>
            <a:r>
              <a:rPr sz="2150" spc="-5" dirty="0">
                <a:latin typeface="Cambria"/>
                <a:cs typeface="Cambria"/>
              </a:rPr>
              <a:t>g</a:t>
            </a:r>
            <a:r>
              <a:rPr sz="2150" spc="-10" dirty="0">
                <a:latin typeface="Cambria"/>
                <a:cs typeface="Cambria"/>
              </a:rPr>
              <a:t>o</a:t>
            </a:r>
            <a:r>
              <a:rPr sz="2150" dirty="0">
                <a:latin typeface="Cambria"/>
                <a:cs typeface="Cambria"/>
              </a:rPr>
              <a:t>ry	d</a:t>
            </a:r>
            <a:r>
              <a:rPr sz="2150" spc="-10" dirty="0">
                <a:latin typeface="Cambria"/>
                <a:cs typeface="Cambria"/>
              </a:rPr>
              <a:t>o</a:t>
            </a:r>
            <a:r>
              <a:rPr sz="2150" dirty="0">
                <a:latin typeface="Cambria"/>
                <a:cs typeface="Cambria"/>
              </a:rPr>
              <a:t>es	</a:t>
            </a:r>
            <a:r>
              <a:rPr sz="2150" b="1" dirty="0">
                <a:latin typeface="Cambria"/>
                <a:cs typeface="Cambria"/>
              </a:rPr>
              <a:t>not	</a:t>
            </a:r>
            <a:r>
              <a:rPr sz="2150" dirty="0">
                <a:latin typeface="Cambria"/>
                <a:cs typeface="Cambria"/>
              </a:rPr>
              <a:t>a</a:t>
            </a:r>
            <a:r>
              <a:rPr sz="2150" spc="-5" dirty="0">
                <a:latin typeface="Cambria"/>
                <a:cs typeface="Cambria"/>
              </a:rPr>
              <a:t>p</a:t>
            </a:r>
            <a:r>
              <a:rPr sz="2150" spc="5" dirty="0">
                <a:latin typeface="Cambria"/>
                <a:cs typeface="Cambria"/>
              </a:rPr>
              <a:t>p</a:t>
            </a:r>
            <a:r>
              <a:rPr sz="2150" spc="-45" dirty="0">
                <a:latin typeface="Cambria"/>
                <a:cs typeface="Cambria"/>
              </a:rPr>
              <a:t>l</a:t>
            </a:r>
            <a:r>
              <a:rPr sz="2150" dirty="0">
                <a:latin typeface="Cambria"/>
                <a:cs typeface="Cambria"/>
              </a:rPr>
              <a:t>y	</a:t>
            </a:r>
            <a:r>
              <a:rPr sz="2150" spc="-20" dirty="0">
                <a:latin typeface="Cambria"/>
                <a:cs typeface="Cambria"/>
              </a:rPr>
              <a:t>to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51915" algn="l"/>
                <a:tab pos="3016885" algn="l"/>
                <a:tab pos="3924935" algn="l"/>
                <a:tab pos="5286375" algn="l"/>
                <a:tab pos="5969000" algn="l"/>
              </a:tabLst>
            </a:pPr>
            <a:r>
              <a:rPr sz="2150" spc="-5" dirty="0">
                <a:latin typeface="Cambria"/>
                <a:cs typeface="Cambria"/>
              </a:rPr>
              <a:t>calendars,	appointment	</a:t>
            </a:r>
            <a:r>
              <a:rPr sz="2150" spc="-10" dirty="0">
                <a:latin typeface="Cambria"/>
                <a:cs typeface="Cambria"/>
              </a:rPr>
              <a:t>books,	</a:t>
            </a:r>
            <a:r>
              <a:rPr sz="2150" spc="-5" dirty="0">
                <a:latin typeface="Cambria"/>
                <a:cs typeface="Cambria"/>
              </a:rPr>
              <a:t>schedules,	logs,	diaries,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4181" y="2895473"/>
            <a:ext cx="183444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4181" y="3703192"/>
            <a:ext cx="183444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7579" y="4267580"/>
            <a:ext cx="6839584" cy="166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150" spc="-5" dirty="0">
                <a:latin typeface="Cambria"/>
                <a:cs typeface="Cambria"/>
              </a:rPr>
              <a:t>and </a:t>
            </a:r>
            <a:r>
              <a:rPr sz="2150" dirty="0">
                <a:latin typeface="Cambria"/>
                <a:cs typeface="Cambria"/>
              </a:rPr>
              <a:t>other </a:t>
            </a:r>
            <a:r>
              <a:rPr sz="2150" spc="-15" dirty="0">
                <a:latin typeface="Cambria"/>
                <a:cs typeface="Cambria"/>
              </a:rPr>
              <a:t>records </a:t>
            </a:r>
            <a:r>
              <a:rPr sz="2150" spc="-5" dirty="0">
                <a:latin typeface="Cambria"/>
                <a:cs typeface="Cambria"/>
              </a:rPr>
              <a:t>documenting meetings, appointments,  telephone </a:t>
            </a:r>
            <a:r>
              <a:rPr sz="2150" dirty="0">
                <a:latin typeface="Cambria"/>
                <a:cs typeface="Cambria"/>
              </a:rPr>
              <a:t>calls, </a:t>
            </a:r>
            <a:r>
              <a:rPr sz="2150" spc="-5" dirty="0">
                <a:latin typeface="Cambria"/>
                <a:cs typeface="Cambria"/>
              </a:rPr>
              <a:t>trips, visits, and </a:t>
            </a:r>
            <a:r>
              <a:rPr sz="2150" dirty="0">
                <a:latin typeface="Cambria"/>
                <a:cs typeface="Cambria"/>
              </a:rPr>
              <a:t>other </a:t>
            </a:r>
            <a:r>
              <a:rPr sz="2150" spc="-10" dirty="0">
                <a:latin typeface="Cambria"/>
                <a:cs typeface="Cambria"/>
              </a:rPr>
              <a:t>activities </a:t>
            </a:r>
            <a:r>
              <a:rPr sz="2150" spc="-5" dirty="0">
                <a:latin typeface="Cambria"/>
                <a:cs typeface="Cambria"/>
              </a:rPr>
              <a:t>of </a:t>
            </a:r>
            <a:r>
              <a:rPr sz="2150" spc="-25" dirty="0">
                <a:latin typeface="Cambria"/>
                <a:cs typeface="Cambria"/>
              </a:rPr>
              <a:t>Federal  </a:t>
            </a:r>
            <a:r>
              <a:rPr sz="2150" spc="-10" dirty="0">
                <a:latin typeface="Cambria"/>
                <a:cs typeface="Cambria"/>
              </a:rPr>
              <a:t>employees </a:t>
            </a:r>
            <a:r>
              <a:rPr sz="2150" spc="-5" dirty="0">
                <a:latin typeface="Cambria"/>
                <a:cs typeface="Cambria"/>
              </a:rPr>
              <a:t>while </a:t>
            </a:r>
            <a:r>
              <a:rPr sz="2150" dirty="0">
                <a:latin typeface="Cambria"/>
                <a:cs typeface="Cambria"/>
              </a:rPr>
              <a:t>serving </a:t>
            </a:r>
            <a:r>
              <a:rPr sz="2150" spc="5" dirty="0">
                <a:latin typeface="Cambria"/>
                <a:cs typeface="Cambria"/>
              </a:rPr>
              <a:t>in </a:t>
            </a:r>
            <a:r>
              <a:rPr sz="2150" spc="-5" dirty="0">
                <a:latin typeface="Cambria"/>
                <a:cs typeface="Cambria"/>
              </a:rPr>
              <a:t>an official </a:t>
            </a:r>
            <a:r>
              <a:rPr sz="2150" spc="-25" dirty="0">
                <a:latin typeface="Cambria"/>
                <a:cs typeface="Cambria"/>
              </a:rPr>
              <a:t>capacity, </a:t>
            </a:r>
            <a:r>
              <a:rPr sz="2150" spc="-5" dirty="0">
                <a:latin typeface="Cambria"/>
                <a:cs typeface="Cambria"/>
              </a:rPr>
              <a:t>if </a:t>
            </a:r>
            <a:r>
              <a:rPr sz="2150" spc="-10" dirty="0">
                <a:latin typeface="Cambria"/>
                <a:cs typeface="Cambria"/>
              </a:rPr>
              <a:t>they </a:t>
            </a:r>
            <a:r>
              <a:rPr sz="2150" spc="-15" dirty="0">
                <a:latin typeface="Cambria"/>
                <a:cs typeface="Cambria"/>
              </a:rPr>
              <a:t>are  prepared </a:t>
            </a:r>
            <a:r>
              <a:rPr sz="2150" spc="-65" dirty="0">
                <a:latin typeface="Cambria"/>
                <a:cs typeface="Cambria"/>
              </a:rPr>
              <a:t>for, </a:t>
            </a:r>
            <a:r>
              <a:rPr sz="2150" dirty="0">
                <a:latin typeface="Cambria"/>
                <a:cs typeface="Cambria"/>
              </a:rPr>
              <a:t>used </a:t>
            </a:r>
            <a:r>
              <a:rPr sz="2150" spc="-65" dirty="0">
                <a:latin typeface="Cambria"/>
                <a:cs typeface="Cambria"/>
              </a:rPr>
              <a:t>for, </a:t>
            </a:r>
            <a:r>
              <a:rPr sz="2150" spc="-10" dirty="0">
                <a:latin typeface="Cambria"/>
                <a:cs typeface="Cambria"/>
              </a:rPr>
              <a:t>circulated, </a:t>
            </a:r>
            <a:r>
              <a:rPr sz="2150" spc="-5" dirty="0">
                <a:latin typeface="Cambria"/>
                <a:cs typeface="Cambria"/>
              </a:rPr>
              <a:t>or communicated during  </a:t>
            </a:r>
            <a:r>
              <a:rPr sz="2150" spc="-15" dirty="0">
                <a:latin typeface="Cambria"/>
                <a:cs typeface="Cambria"/>
              </a:rPr>
              <a:t>Government</a:t>
            </a:r>
            <a:r>
              <a:rPr sz="2150" spc="20" dirty="0">
                <a:latin typeface="Cambria"/>
                <a:cs typeface="Cambria"/>
              </a:rPr>
              <a:t> </a:t>
            </a:r>
            <a:r>
              <a:rPr sz="2150" spc="-10" dirty="0">
                <a:latin typeface="Cambria"/>
                <a:cs typeface="Cambria"/>
              </a:rPr>
              <a:t>business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4187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a</a:t>
            </a:r>
            <a:r>
              <a:rPr spc="-55" dirty="0"/>
              <a:t> </a:t>
            </a:r>
            <a:r>
              <a:rPr spc="-20" dirty="0"/>
              <a:t>Record?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8892" y="2053958"/>
            <a:ext cx="2145407" cy="1469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31502" y="2474722"/>
            <a:ext cx="1031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Shopping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31502" y="2687777"/>
            <a:ext cx="77597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Item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Item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Item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0992" y="1546860"/>
            <a:ext cx="4427220" cy="460375"/>
          </a:xfrm>
          <a:prstGeom prst="rect">
            <a:avLst/>
          </a:prstGeom>
          <a:solidFill>
            <a:srgbClr val="0B2240"/>
          </a:solidFill>
        </p:spPr>
        <p:txBody>
          <a:bodyPr vert="horz" wrap="square" lIns="0" tIns="69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"/>
              </a:spcBef>
            </a:pP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Non-Records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are: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7520" y="1709166"/>
            <a:ext cx="8705850" cy="1852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mbria"/>
                <a:cs typeface="Cambria"/>
              </a:rPr>
              <a:t>RM is the management of information in organizations as </a:t>
            </a:r>
            <a:r>
              <a:rPr sz="2200" spc="-15" dirty="0">
                <a:latin typeface="Cambria"/>
                <a:cs typeface="Cambria"/>
              </a:rPr>
              <a:t>records are  </a:t>
            </a:r>
            <a:r>
              <a:rPr sz="2200" spc="-10" dirty="0">
                <a:latin typeface="Cambria"/>
                <a:cs typeface="Cambria"/>
              </a:rPr>
              <a:t>created, </a:t>
            </a:r>
            <a:r>
              <a:rPr sz="2200" spc="-5" dirty="0">
                <a:latin typeface="Cambria"/>
                <a:cs typeface="Cambria"/>
              </a:rPr>
              <a:t>maintained, </a:t>
            </a:r>
            <a:r>
              <a:rPr sz="2200" dirty="0">
                <a:latin typeface="Cambria"/>
                <a:cs typeface="Cambria"/>
              </a:rPr>
              <a:t>used, </a:t>
            </a:r>
            <a:r>
              <a:rPr sz="2200" spc="-10" dirty="0">
                <a:latin typeface="Cambria"/>
                <a:cs typeface="Cambria"/>
              </a:rPr>
              <a:t>retained, stored, </a:t>
            </a:r>
            <a:r>
              <a:rPr sz="2200" spc="-5" dirty="0">
                <a:latin typeface="Cambria"/>
                <a:cs typeface="Cambria"/>
              </a:rPr>
              <a:t>inspected, </a:t>
            </a:r>
            <a:r>
              <a:rPr sz="2200" spc="-15" dirty="0">
                <a:latin typeface="Cambria"/>
                <a:cs typeface="Cambria"/>
              </a:rPr>
              <a:t>destroyed </a:t>
            </a:r>
            <a:r>
              <a:rPr sz="2200" spc="-10" dirty="0">
                <a:latin typeface="Cambria"/>
                <a:cs typeface="Cambria"/>
              </a:rPr>
              <a:t>or  </a:t>
            </a:r>
            <a:r>
              <a:rPr sz="2200" spc="-15" dirty="0">
                <a:latin typeface="Cambria"/>
                <a:cs typeface="Cambria"/>
              </a:rPr>
              <a:t>preserved.</a:t>
            </a:r>
            <a:endParaRPr sz="2200">
              <a:latin typeface="Cambria"/>
              <a:cs typeface="Cambria"/>
            </a:endParaRPr>
          </a:p>
          <a:p>
            <a:pPr marL="12700" marR="5715" algn="just">
              <a:lnSpc>
                <a:spcPts val="2630"/>
              </a:lnSpc>
              <a:spcBef>
                <a:spcPts val="1300"/>
              </a:spcBef>
            </a:pPr>
            <a:r>
              <a:rPr sz="2200" spc="-5" dirty="0">
                <a:latin typeface="Cambria"/>
                <a:cs typeface="Cambria"/>
              </a:rPr>
              <a:t>RM enables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Marine Corps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be </a:t>
            </a:r>
            <a:r>
              <a:rPr sz="2200" spc="-15" dirty="0">
                <a:latin typeface="Cambria"/>
                <a:cs typeface="Cambria"/>
              </a:rPr>
              <a:t>more </a:t>
            </a:r>
            <a:r>
              <a:rPr sz="2200" dirty="0">
                <a:latin typeface="Cambria"/>
                <a:cs typeface="Cambria"/>
              </a:rPr>
              <a:t>efficient, accountable,  </a:t>
            </a:r>
            <a:r>
              <a:rPr sz="2200" spc="-15" dirty="0">
                <a:latin typeface="Cambria"/>
                <a:cs typeface="Cambria"/>
              </a:rPr>
              <a:t>responsive,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operationally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effective</a:t>
            </a:r>
            <a:r>
              <a:rPr sz="2200" spc="-2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7237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dirty="0"/>
              <a:t>is </a:t>
            </a:r>
            <a:r>
              <a:rPr spc="-20" dirty="0"/>
              <a:t>Records</a:t>
            </a:r>
            <a:r>
              <a:rPr spc="-90" dirty="0"/>
              <a:t> </a:t>
            </a:r>
            <a:r>
              <a:rPr spc="-10" dirty="0"/>
              <a:t>Management?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33190" y="4593582"/>
            <a:ext cx="1796682" cy="86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80676" y="4134611"/>
            <a:ext cx="2199640" cy="1805939"/>
          </a:xfrm>
          <a:prstGeom prst="rect">
            <a:avLst/>
          </a:prstGeom>
          <a:ln w="3175">
            <a:solidFill>
              <a:srgbClr val="D9D9D9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735"/>
              </a:spcBef>
            </a:pPr>
            <a:r>
              <a:rPr sz="1200" b="1" spc="-10" dirty="0">
                <a:latin typeface="Calibri"/>
                <a:cs typeface="Calibri"/>
              </a:rPr>
              <a:t>PRESERVING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671" y="4107179"/>
            <a:ext cx="9938385" cy="1805939"/>
            <a:chOff x="42671" y="4107179"/>
            <a:chExt cx="9938385" cy="1805939"/>
          </a:xfrm>
        </p:grpSpPr>
        <p:sp>
          <p:nvSpPr>
            <p:cNvPr id="8" name="object 8"/>
            <p:cNvSpPr/>
            <p:nvPr/>
          </p:nvSpPr>
          <p:spPr>
            <a:xfrm>
              <a:off x="42671" y="4107179"/>
              <a:ext cx="9938385" cy="1805939"/>
            </a:xfrm>
            <a:custGeom>
              <a:avLst/>
              <a:gdLst/>
              <a:ahLst/>
              <a:cxnLst/>
              <a:rect l="l" t="t" r="r" b="b"/>
              <a:pathLst>
                <a:path w="9938385" h="1805939">
                  <a:moveTo>
                    <a:pt x="9938004" y="0"/>
                  </a:moveTo>
                  <a:lnTo>
                    <a:pt x="0" y="0"/>
                  </a:lnTo>
                  <a:lnTo>
                    <a:pt x="0" y="1805940"/>
                  </a:lnTo>
                  <a:lnTo>
                    <a:pt x="9938004" y="1805940"/>
                  </a:lnTo>
                  <a:lnTo>
                    <a:pt x="9938004" y="0"/>
                  </a:lnTo>
                  <a:close/>
                </a:path>
              </a:pathLst>
            </a:custGeom>
            <a:solidFill>
              <a:srgbClr val="7E7E7E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0083" y="5366003"/>
              <a:ext cx="1317498" cy="403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1692" y="4590287"/>
              <a:ext cx="1097280" cy="1108075"/>
            </a:xfrm>
            <a:custGeom>
              <a:avLst/>
              <a:gdLst/>
              <a:ahLst/>
              <a:cxnLst/>
              <a:rect l="l" t="t" r="r" b="b"/>
              <a:pathLst>
                <a:path w="1097279" h="1108075">
                  <a:moveTo>
                    <a:pt x="548640" y="0"/>
                  </a:moveTo>
                  <a:lnTo>
                    <a:pt x="501298" y="2033"/>
                  </a:lnTo>
                  <a:lnTo>
                    <a:pt x="455076" y="8023"/>
                  </a:lnTo>
                  <a:lnTo>
                    <a:pt x="410137" y="17802"/>
                  </a:lnTo>
                  <a:lnTo>
                    <a:pt x="366646" y="31205"/>
                  </a:lnTo>
                  <a:lnTo>
                    <a:pt x="324768" y="48065"/>
                  </a:lnTo>
                  <a:lnTo>
                    <a:pt x="284667" y="68216"/>
                  </a:lnTo>
                  <a:lnTo>
                    <a:pt x="246508" y="91491"/>
                  </a:lnTo>
                  <a:lnTo>
                    <a:pt x="210455" y="117725"/>
                  </a:lnTo>
                  <a:lnTo>
                    <a:pt x="176674" y="146750"/>
                  </a:lnTo>
                  <a:lnTo>
                    <a:pt x="145328" y="178401"/>
                  </a:lnTo>
                  <a:lnTo>
                    <a:pt x="116583" y="212512"/>
                  </a:lnTo>
                  <a:lnTo>
                    <a:pt x="90604" y="248915"/>
                  </a:lnTo>
                  <a:lnTo>
                    <a:pt x="67554" y="287445"/>
                  </a:lnTo>
                  <a:lnTo>
                    <a:pt x="47598" y="327936"/>
                  </a:lnTo>
                  <a:lnTo>
                    <a:pt x="30902" y="370221"/>
                  </a:lnTo>
                  <a:lnTo>
                    <a:pt x="17629" y="414133"/>
                  </a:lnTo>
                  <a:lnTo>
                    <a:pt x="7945" y="459507"/>
                  </a:lnTo>
                  <a:lnTo>
                    <a:pt x="2013" y="506176"/>
                  </a:lnTo>
                  <a:lnTo>
                    <a:pt x="0" y="553974"/>
                  </a:lnTo>
                  <a:lnTo>
                    <a:pt x="2013" y="601771"/>
                  </a:lnTo>
                  <a:lnTo>
                    <a:pt x="7945" y="648440"/>
                  </a:lnTo>
                  <a:lnTo>
                    <a:pt x="17629" y="693814"/>
                  </a:lnTo>
                  <a:lnTo>
                    <a:pt x="30902" y="737726"/>
                  </a:lnTo>
                  <a:lnTo>
                    <a:pt x="47598" y="780011"/>
                  </a:lnTo>
                  <a:lnTo>
                    <a:pt x="67554" y="820502"/>
                  </a:lnTo>
                  <a:lnTo>
                    <a:pt x="90604" y="859032"/>
                  </a:lnTo>
                  <a:lnTo>
                    <a:pt x="116583" y="895435"/>
                  </a:lnTo>
                  <a:lnTo>
                    <a:pt x="145328" y="929546"/>
                  </a:lnTo>
                  <a:lnTo>
                    <a:pt x="176674" y="961197"/>
                  </a:lnTo>
                  <a:lnTo>
                    <a:pt x="210455" y="990222"/>
                  </a:lnTo>
                  <a:lnTo>
                    <a:pt x="246508" y="1016456"/>
                  </a:lnTo>
                  <a:lnTo>
                    <a:pt x="284667" y="1039731"/>
                  </a:lnTo>
                  <a:lnTo>
                    <a:pt x="324768" y="1059882"/>
                  </a:lnTo>
                  <a:lnTo>
                    <a:pt x="366646" y="1076742"/>
                  </a:lnTo>
                  <a:lnTo>
                    <a:pt x="410137" y="1090145"/>
                  </a:lnTo>
                  <a:lnTo>
                    <a:pt x="455076" y="1099924"/>
                  </a:lnTo>
                  <a:lnTo>
                    <a:pt x="501298" y="1105914"/>
                  </a:lnTo>
                  <a:lnTo>
                    <a:pt x="548640" y="1107948"/>
                  </a:lnTo>
                  <a:lnTo>
                    <a:pt x="595981" y="1105914"/>
                  </a:lnTo>
                  <a:lnTo>
                    <a:pt x="642203" y="1099924"/>
                  </a:lnTo>
                  <a:lnTo>
                    <a:pt x="687142" y="1090145"/>
                  </a:lnTo>
                  <a:lnTo>
                    <a:pt x="730633" y="1076742"/>
                  </a:lnTo>
                  <a:lnTo>
                    <a:pt x="772511" y="1059882"/>
                  </a:lnTo>
                  <a:lnTo>
                    <a:pt x="812612" y="1039731"/>
                  </a:lnTo>
                  <a:lnTo>
                    <a:pt x="850771" y="1016456"/>
                  </a:lnTo>
                  <a:lnTo>
                    <a:pt x="886824" y="990222"/>
                  </a:lnTo>
                  <a:lnTo>
                    <a:pt x="920605" y="961197"/>
                  </a:lnTo>
                  <a:lnTo>
                    <a:pt x="951951" y="929546"/>
                  </a:lnTo>
                  <a:lnTo>
                    <a:pt x="980696" y="895435"/>
                  </a:lnTo>
                  <a:lnTo>
                    <a:pt x="1006675" y="859032"/>
                  </a:lnTo>
                  <a:lnTo>
                    <a:pt x="1029725" y="820502"/>
                  </a:lnTo>
                  <a:lnTo>
                    <a:pt x="1049681" y="780011"/>
                  </a:lnTo>
                  <a:lnTo>
                    <a:pt x="1066377" y="737726"/>
                  </a:lnTo>
                  <a:lnTo>
                    <a:pt x="1079650" y="693814"/>
                  </a:lnTo>
                  <a:lnTo>
                    <a:pt x="1089334" y="648440"/>
                  </a:lnTo>
                  <a:lnTo>
                    <a:pt x="1095266" y="601771"/>
                  </a:lnTo>
                  <a:lnTo>
                    <a:pt x="1097280" y="553974"/>
                  </a:lnTo>
                  <a:lnTo>
                    <a:pt x="1095266" y="506176"/>
                  </a:lnTo>
                  <a:lnTo>
                    <a:pt x="1089334" y="459507"/>
                  </a:lnTo>
                  <a:lnTo>
                    <a:pt x="1079650" y="414133"/>
                  </a:lnTo>
                  <a:lnTo>
                    <a:pt x="1066377" y="370221"/>
                  </a:lnTo>
                  <a:lnTo>
                    <a:pt x="1049681" y="327936"/>
                  </a:lnTo>
                  <a:lnTo>
                    <a:pt x="1029725" y="287445"/>
                  </a:lnTo>
                  <a:lnTo>
                    <a:pt x="1006675" y="248915"/>
                  </a:lnTo>
                  <a:lnTo>
                    <a:pt x="980696" y="212512"/>
                  </a:lnTo>
                  <a:lnTo>
                    <a:pt x="951951" y="178401"/>
                  </a:lnTo>
                  <a:lnTo>
                    <a:pt x="920605" y="146750"/>
                  </a:lnTo>
                  <a:lnTo>
                    <a:pt x="886824" y="117725"/>
                  </a:lnTo>
                  <a:lnTo>
                    <a:pt x="850771" y="91491"/>
                  </a:lnTo>
                  <a:lnTo>
                    <a:pt x="812612" y="68216"/>
                  </a:lnTo>
                  <a:lnTo>
                    <a:pt x="772511" y="48065"/>
                  </a:lnTo>
                  <a:lnTo>
                    <a:pt x="730633" y="31205"/>
                  </a:lnTo>
                  <a:lnTo>
                    <a:pt x="687142" y="17802"/>
                  </a:lnTo>
                  <a:lnTo>
                    <a:pt x="642203" y="8023"/>
                  </a:lnTo>
                  <a:lnTo>
                    <a:pt x="595981" y="203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0B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9051" y="5366003"/>
              <a:ext cx="1317498" cy="403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0660" y="4590287"/>
              <a:ext cx="1097280" cy="1108075"/>
            </a:xfrm>
            <a:custGeom>
              <a:avLst/>
              <a:gdLst/>
              <a:ahLst/>
              <a:cxnLst/>
              <a:rect l="l" t="t" r="r" b="b"/>
              <a:pathLst>
                <a:path w="1097279" h="1108075">
                  <a:moveTo>
                    <a:pt x="548640" y="0"/>
                  </a:moveTo>
                  <a:lnTo>
                    <a:pt x="501298" y="2033"/>
                  </a:lnTo>
                  <a:lnTo>
                    <a:pt x="455076" y="8023"/>
                  </a:lnTo>
                  <a:lnTo>
                    <a:pt x="410137" y="17802"/>
                  </a:lnTo>
                  <a:lnTo>
                    <a:pt x="366646" y="31205"/>
                  </a:lnTo>
                  <a:lnTo>
                    <a:pt x="324768" y="48065"/>
                  </a:lnTo>
                  <a:lnTo>
                    <a:pt x="284667" y="68216"/>
                  </a:lnTo>
                  <a:lnTo>
                    <a:pt x="246508" y="91491"/>
                  </a:lnTo>
                  <a:lnTo>
                    <a:pt x="210455" y="117725"/>
                  </a:lnTo>
                  <a:lnTo>
                    <a:pt x="176674" y="146750"/>
                  </a:lnTo>
                  <a:lnTo>
                    <a:pt x="145328" y="178401"/>
                  </a:lnTo>
                  <a:lnTo>
                    <a:pt x="116583" y="212512"/>
                  </a:lnTo>
                  <a:lnTo>
                    <a:pt x="90604" y="248915"/>
                  </a:lnTo>
                  <a:lnTo>
                    <a:pt x="67554" y="287445"/>
                  </a:lnTo>
                  <a:lnTo>
                    <a:pt x="47598" y="327936"/>
                  </a:lnTo>
                  <a:lnTo>
                    <a:pt x="30902" y="370221"/>
                  </a:lnTo>
                  <a:lnTo>
                    <a:pt x="17629" y="414133"/>
                  </a:lnTo>
                  <a:lnTo>
                    <a:pt x="7945" y="459507"/>
                  </a:lnTo>
                  <a:lnTo>
                    <a:pt x="2013" y="506176"/>
                  </a:lnTo>
                  <a:lnTo>
                    <a:pt x="0" y="553974"/>
                  </a:lnTo>
                  <a:lnTo>
                    <a:pt x="2013" y="601771"/>
                  </a:lnTo>
                  <a:lnTo>
                    <a:pt x="7945" y="648440"/>
                  </a:lnTo>
                  <a:lnTo>
                    <a:pt x="17629" y="693814"/>
                  </a:lnTo>
                  <a:lnTo>
                    <a:pt x="30902" y="737726"/>
                  </a:lnTo>
                  <a:lnTo>
                    <a:pt x="47598" y="780011"/>
                  </a:lnTo>
                  <a:lnTo>
                    <a:pt x="67554" y="820502"/>
                  </a:lnTo>
                  <a:lnTo>
                    <a:pt x="90604" y="859032"/>
                  </a:lnTo>
                  <a:lnTo>
                    <a:pt x="116583" y="895435"/>
                  </a:lnTo>
                  <a:lnTo>
                    <a:pt x="145328" y="929546"/>
                  </a:lnTo>
                  <a:lnTo>
                    <a:pt x="176674" y="961197"/>
                  </a:lnTo>
                  <a:lnTo>
                    <a:pt x="210455" y="990222"/>
                  </a:lnTo>
                  <a:lnTo>
                    <a:pt x="246508" y="1016456"/>
                  </a:lnTo>
                  <a:lnTo>
                    <a:pt x="284667" y="1039731"/>
                  </a:lnTo>
                  <a:lnTo>
                    <a:pt x="324768" y="1059882"/>
                  </a:lnTo>
                  <a:lnTo>
                    <a:pt x="366646" y="1076742"/>
                  </a:lnTo>
                  <a:lnTo>
                    <a:pt x="410137" y="1090145"/>
                  </a:lnTo>
                  <a:lnTo>
                    <a:pt x="455076" y="1099924"/>
                  </a:lnTo>
                  <a:lnTo>
                    <a:pt x="501298" y="1105914"/>
                  </a:lnTo>
                  <a:lnTo>
                    <a:pt x="548640" y="1107948"/>
                  </a:lnTo>
                  <a:lnTo>
                    <a:pt x="595981" y="1105914"/>
                  </a:lnTo>
                  <a:lnTo>
                    <a:pt x="642203" y="1099924"/>
                  </a:lnTo>
                  <a:lnTo>
                    <a:pt x="687142" y="1090145"/>
                  </a:lnTo>
                  <a:lnTo>
                    <a:pt x="730633" y="1076742"/>
                  </a:lnTo>
                  <a:lnTo>
                    <a:pt x="772511" y="1059882"/>
                  </a:lnTo>
                  <a:lnTo>
                    <a:pt x="812612" y="1039731"/>
                  </a:lnTo>
                  <a:lnTo>
                    <a:pt x="850771" y="1016456"/>
                  </a:lnTo>
                  <a:lnTo>
                    <a:pt x="886824" y="990222"/>
                  </a:lnTo>
                  <a:lnTo>
                    <a:pt x="920605" y="961197"/>
                  </a:lnTo>
                  <a:lnTo>
                    <a:pt x="951951" y="929546"/>
                  </a:lnTo>
                  <a:lnTo>
                    <a:pt x="980696" y="895435"/>
                  </a:lnTo>
                  <a:lnTo>
                    <a:pt x="1006675" y="859032"/>
                  </a:lnTo>
                  <a:lnTo>
                    <a:pt x="1029725" y="820502"/>
                  </a:lnTo>
                  <a:lnTo>
                    <a:pt x="1049681" y="780011"/>
                  </a:lnTo>
                  <a:lnTo>
                    <a:pt x="1066377" y="737726"/>
                  </a:lnTo>
                  <a:lnTo>
                    <a:pt x="1079650" y="693814"/>
                  </a:lnTo>
                  <a:lnTo>
                    <a:pt x="1089334" y="648440"/>
                  </a:lnTo>
                  <a:lnTo>
                    <a:pt x="1095266" y="601771"/>
                  </a:lnTo>
                  <a:lnTo>
                    <a:pt x="1097280" y="553974"/>
                  </a:lnTo>
                  <a:lnTo>
                    <a:pt x="1095266" y="506176"/>
                  </a:lnTo>
                  <a:lnTo>
                    <a:pt x="1089334" y="459507"/>
                  </a:lnTo>
                  <a:lnTo>
                    <a:pt x="1079650" y="414133"/>
                  </a:lnTo>
                  <a:lnTo>
                    <a:pt x="1066377" y="370221"/>
                  </a:lnTo>
                  <a:lnTo>
                    <a:pt x="1049681" y="327936"/>
                  </a:lnTo>
                  <a:lnTo>
                    <a:pt x="1029725" y="287445"/>
                  </a:lnTo>
                  <a:lnTo>
                    <a:pt x="1006675" y="248915"/>
                  </a:lnTo>
                  <a:lnTo>
                    <a:pt x="980696" y="212512"/>
                  </a:lnTo>
                  <a:lnTo>
                    <a:pt x="951951" y="178401"/>
                  </a:lnTo>
                  <a:lnTo>
                    <a:pt x="920605" y="146750"/>
                  </a:lnTo>
                  <a:lnTo>
                    <a:pt x="886824" y="117725"/>
                  </a:lnTo>
                  <a:lnTo>
                    <a:pt x="850771" y="91491"/>
                  </a:lnTo>
                  <a:lnTo>
                    <a:pt x="812612" y="68216"/>
                  </a:lnTo>
                  <a:lnTo>
                    <a:pt x="772511" y="48065"/>
                  </a:lnTo>
                  <a:lnTo>
                    <a:pt x="730633" y="31205"/>
                  </a:lnTo>
                  <a:lnTo>
                    <a:pt x="687142" y="17802"/>
                  </a:lnTo>
                  <a:lnTo>
                    <a:pt x="642203" y="8023"/>
                  </a:lnTo>
                  <a:lnTo>
                    <a:pt x="595981" y="203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B2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50964" y="5379719"/>
              <a:ext cx="1317498" cy="40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2571" y="4605527"/>
              <a:ext cx="1097280" cy="1106805"/>
            </a:xfrm>
            <a:custGeom>
              <a:avLst/>
              <a:gdLst/>
              <a:ahLst/>
              <a:cxnLst/>
              <a:rect l="l" t="t" r="r" b="b"/>
              <a:pathLst>
                <a:path w="1097279" h="1106804">
                  <a:moveTo>
                    <a:pt x="548640" y="0"/>
                  </a:moveTo>
                  <a:lnTo>
                    <a:pt x="501298" y="2030"/>
                  </a:lnTo>
                  <a:lnTo>
                    <a:pt x="455076" y="8010"/>
                  </a:lnTo>
                  <a:lnTo>
                    <a:pt x="410137" y="17775"/>
                  </a:lnTo>
                  <a:lnTo>
                    <a:pt x="366646" y="31158"/>
                  </a:lnTo>
                  <a:lnTo>
                    <a:pt x="324768" y="47993"/>
                  </a:lnTo>
                  <a:lnTo>
                    <a:pt x="284667" y="68114"/>
                  </a:lnTo>
                  <a:lnTo>
                    <a:pt x="246508" y="91355"/>
                  </a:lnTo>
                  <a:lnTo>
                    <a:pt x="210455" y="117550"/>
                  </a:lnTo>
                  <a:lnTo>
                    <a:pt x="176674" y="146534"/>
                  </a:lnTo>
                  <a:lnTo>
                    <a:pt x="145328" y="178140"/>
                  </a:lnTo>
                  <a:lnTo>
                    <a:pt x="116583" y="212203"/>
                  </a:lnTo>
                  <a:lnTo>
                    <a:pt x="90604" y="248555"/>
                  </a:lnTo>
                  <a:lnTo>
                    <a:pt x="67554" y="287032"/>
                  </a:lnTo>
                  <a:lnTo>
                    <a:pt x="47598" y="327468"/>
                  </a:lnTo>
                  <a:lnTo>
                    <a:pt x="30902" y="369696"/>
                  </a:lnTo>
                  <a:lnTo>
                    <a:pt x="17629" y="413550"/>
                  </a:lnTo>
                  <a:lnTo>
                    <a:pt x="7945" y="458865"/>
                  </a:lnTo>
                  <a:lnTo>
                    <a:pt x="2013" y="505474"/>
                  </a:lnTo>
                  <a:lnTo>
                    <a:pt x="0" y="553212"/>
                  </a:lnTo>
                  <a:lnTo>
                    <a:pt x="2013" y="600949"/>
                  </a:lnTo>
                  <a:lnTo>
                    <a:pt x="7945" y="647558"/>
                  </a:lnTo>
                  <a:lnTo>
                    <a:pt x="17629" y="692873"/>
                  </a:lnTo>
                  <a:lnTo>
                    <a:pt x="30902" y="736727"/>
                  </a:lnTo>
                  <a:lnTo>
                    <a:pt x="47598" y="778955"/>
                  </a:lnTo>
                  <a:lnTo>
                    <a:pt x="67554" y="819391"/>
                  </a:lnTo>
                  <a:lnTo>
                    <a:pt x="90604" y="857868"/>
                  </a:lnTo>
                  <a:lnTo>
                    <a:pt x="116583" y="894220"/>
                  </a:lnTo>
                  <a:lnTo>
                    <a:pt x="145328" y="928283"/>
                  </a:lnTo>
                  <a:lnTo>
                    <a:pt x="176674" y="959889"/>
                  </a:lnTo>
                  <a:lnTo>
                    <a:pt x="210455" y="988873"/>
                  </a:lnTo>
                  <a:lnTo>
                    <a:pt x="246508" y="1015068"/>
                  </a:lnTo>
                  <a:lnTo>
                    <a:pt x="284667" y="1038309"/>
                  </a:lnTo>
                  <a:lnTo>
                    <a:pt x="324768" y="1058430"/>
                  </a:lnTo>
                  <a:lnTo>
                    <a:pt x="366646" y="1075265"/>
                  </a:lnTo>
                  <a:lnTo>
                    <a:pt x="410137" y="1088648"/>
                  </a:lnTo>
                  <a:lnTo>
                    <a:pt x="455076" y="1098413"/>
                  </a:lnTo>
                  <a:lnTo>
                    <a:pt x="501298" y="1104393"/>
                  </a:lnTo>
                  <a:lnTo>
                    <a:pt x="548640" y="1106424"/>
                  </a:lnTo>
                  <a:lnTo>
                    <a:pt x="595981" y="1104393"/>
                  </a:lnTo>
                  <a:lnTo>
                    <a:pt x="642203" y="1098413"/>
                  </a:lnTo>
                  <a:lnTo>
                    <a:pt x="687142" y="1088648"/>
                  </a:lnTo>
                  <a:lnTo>
                    <a:pt x="730633" y="1075265"/>
                  </a:lnTo>
                  <a:lnTo>
                    <a:pt x="772511" y="1058430"/>
                  </a:lnTo>
                  <a:lnTo>
                    <a:pt x="812612" y="1038309"/>
                  </a:lnTo>
                  <a:lnTo>
                    <a:pt x="850771" y="1015068"/>
                  </a:lnTo>
                  <a:lnTo>
                    <a:pt x="886824" y="988873"/>
                  </a:lnTo>
                  <a:lnTo>
                    <a:pt x="920605" y="959889"/>
                  </a:lnTo>
                  <a:lnTo>
                    <a:pt x="951951" y="928283"/>
                  </a:lnTo>
                  <a:lnTo>
                    <a:pt x="980696" y="894220"/>
                  </a:lnTo>
                  <a:lnTo>
                    <a:pt x="1006675" y="857868"/>
                  </a:lnTo>
                  <a:lnTo>
                    <a:pt x="1029725" y="819391"/>
                  </a:lnTo>
                  <a:lnTo>
                    <a:pt x="1049681" y="778955"/>
                  </a:lnTo>
                  <a:lnTo>
                    <a:pt x="1066377" y="736727"/>
                  </a:lnTo>
                  <a:lnTo>
                    <a:pt x="1079650" y="692873"/>
                  </a:lnTo>
                  <a:lnTo>
                    <a:pt x="1089334" y="647558"/>
                  </a:lnTo>
                  <a:lnTo>
                    <a:pt x="1095266" y="600949"/>
                  </a:lnTo>
                  <a:lnTo>
                    <a:pt x="1097280" y="553212"/>
                  </a:lnTo>
                  <a:lnTo>
                    <a:pt x="1095266" y="505474"/>
                  </a:lnTo>
                  <a:lnTo>
                    <a:pt x="1089334" y="458865"/>
                  </a:lnTo>
                  <a:lnTo>
                    <a:pt x="1079650" y="413550"/>
                  </a:lnTo>
                  <a:lnTo>
                    <a:pt x="1066377" y="369696"/>
                  </a:lnTo>
                  <a:lnTo>
                    <a:pt x="1049681" y="327468"/>
                  </a:lnTo>
                  <a:lnTo>
                    <a:pt x="1029725" y="287032"/>
                  </a:lnTo>
                  <a:lnTo>
                    <a:pt x="1006675" y="248555"/>
                  </a:lnTo>
                  <a:lnTo>
                    <a:pt x="980696" y="212203"/>
                  </a:lnTo>
                  <a:lnTo>
                    <a:pt x="951951" y="178140"/>
                  </a:lnTo>
                  <a:lnTo>
                    <a:pt x="920605" y="146534"/>
                  </a:lnTo>
                  <a:lnTo>
                    <a:pt x="886824" y="117550"/>
                  </a:lnTo>
                  <a:lnTo>
                    <a:pt x="850771" y="91355"/>
                  </a:lnTo>
                  <a:lnTo>
                    <a:pt x="812612" y="68114"/>
                  </a:lnTo>
                  <a:lnTo>
                    <a:pt x="772511" y="47993"/>
                  </a:lnTo>
                  <a:lnTo>
                    <a:pt x="730633" y="31158"/>
                  </a:lnTo>
                  <a:lnTo>
                    <a:pt x="687142" y="17775"/>
                  </a:lnTo>
                  <a:lnTo>
                    <a:pt x="642203" y="8010"/>
                  </a:lnTo>
                  <a:lnTo>
                    <a:pt x="595981" y="203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B9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52688" y="5379719"/>
              <a:ext cx="1317498" cy="40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64295" y="4605527"/>
              <a:ext cx="1097280" cy="1106805"/>
            </a:xfrm>
            <a:custGeom>
              <a:avLst/>
              <a:gdLst/>
              <a:ahLst/>
              <a:cxnLst/>
              <a:rect l="l" t="t" r="r" b="b"/>
              <a:pathLst>
                <a:path w="1097279" h="1106804">
                  <a:moveTo>
                    <a:pt x="548640" y="0"/>
                  </a:moveTo>
                  <a:lnTo>
                    <a:pt x="501298" y="2030"/>
                  </a:lnTo>
                  <a:lnTo>
                    <a:pt x="455076" y="8010"/>
                  </a:lnTo>
                  <a:lnTo>
                    <a:pt x="410137" y="17775"/>
                  </a:lnTo>
                  <a:lnTo>
                    <a:pt x="366646" y="31158"/>
                  </a:lnTo>
                  <a:lnTo>
                    <a:pt x="324768" y="47993"/>
                  </a:lnTo>
                  <a:lnTo>
                    <a:pt x="284667" y="68114"/>
                  </a:lnTo>
                  <a:lnTo>
                    <a:pt x="246508" y="91355"/>
                  </a:lnTo>
                  <a:lnTo>
                    <a:pt x="210455" y="117550"/>
                  </a:lnTo>
                  <a:lnTo>
                    <a:pt x="176674" y="146534"/>
                  </a:lnTo>
                  <a:lnTo>
                    <a:pt x="145328" y="178140"/>
                  </a:lnTo>
                  <a:lnTo>
                    <a:pt x="116583" y="212203"/>
                  </a:lnTo>
                  <a:lnTo>
                    <a:pt x="90604" y="248555"/>
                  </a:lnTo>
                  <a:lnTo>
                    <a:pt x="67554" y="287032"/>
                  </a:lnTo>
                  <a:lnTo>
                    <a:pt x="47598" y="327468"/>
                  </a:lnTo>
                  <a:lnTo>
                    <a:pt x="30902" y="369696"/>
                  </a:lnTo>
                  <a:lnTo>
                    <a:pt x="17629" y="413550"/>
                  </a:lnTo>
                  <a:lnTo>
                    <a:pt x="7945" y="458865"/>
                  </a:lnTo>
                  <a:lnTo>
                    <a:pt x="2013" y="505474"/>
                  </a:lnTo>
                  <a:lnTo>
                    <a:pt x="0" y="553212"/>
                  </a:lnTo>
                  <a:lnTo>
                    <a:pt x="2013" y="600949"/>
                  </a:lnTo>
                  <a:lnTo>
                    <a:pt x="7945" y="647558"/>
                  </a:lnTo>
                  <a:lnTo>
                    <a:pt x="17629" y="692873"/>
                  </a:lnTo>
                  <a:lnTo>
                    <a:pt x="30902" y="736727"/>
                  </a:lnTo>
                  <a:lnTo>
                    <a:pt x="47598" y="778955"/>
                  </a:lnTo>
                  <a:lnTo>
                    <a:pt x="67554" y="819391"/>
                  </a:lnTo>
                  <a:lnTo>
                    <a:pt x="90604" y="857868"/>
                  </a:lnTo>
                  <a:lnTo>
                    <a:pt x="116583" y="894220"/>
                  </a:lnTo>
                  <a:lnTo>
                    <a:pt x="145328" y="928283"/>
                  </a:lnTo>
                  <a:lnTo>
                    <a:pt x="176674" y="959889"/>
                  </a:lnTo>
                  <a:lnTo>
                    <a:pt x="210455" y="988873"/>
                  </a:lnTo>
                  <a:lnTo>
                    <a:pt x="246508" y="1015068"/>
                  </a:lnTo>
                  <a:lnTo>
                    <a:pt x="284667" y="1038309"/>
                  </a:lnTo>
                  <a:lnTo>
                    <a:pt x="324768" y="1058430"/>
                  </a:lnTo>
                  <a:lnTo>
                    <a:pt x="366646" y="1075265"/>
                  </a:lnTo>
                  <a:lnTo>
                    <a:pt x="410137" y="1088648"/>
                  </a:lnTo>
                  <a:lnTo>
                    <a:pt x="455076" y="1098413"/>
                  </a:lnTo>
                  <a:lnTo>
                    <a:pt x="501298" y="1104393"/>
                  </a:lnTo>
                  <a:lnTo>
                    <a:pt x="548640" y="1106424"/>
                  </a:lnTo>
                  <a:lnTo>
                    <a:pt x="595981" y="1104393"/>
                  </a:lnTo>
                  <a:lnTo>
                    <a:pt x="642203" y="1098413"/>
                  </a:lnTo>
                  <a:lnTo>
                    <a:pt x="687142" y="1088648"/>
                  </a:lnTo>
                  <a:lnTo>
                    <a:pt x="730633" y="1075265"/>
                  </a:lnTo>
                  <a:lnTo>
                    <a:pt x="772511" y="1058430"/>
                  </a:lnTo>
                  <a:lnTo>
                    <a:pt x="812612" y="1038309"/>
                  </a:lnTo>
                  <a:lnTo>
                    <a:pt x="850771" y="1015068"/>
                  </a:lnTo>
                  <a:lnTo>
                    <a:pt x="886824" y="988873"/>
                  </a:lnTo>
                  <a:lnTo>
                    <a:pt x="920605" y="959889"/>
                  </a:lnTo>
                  <a:lnTo>
                    <a:pt x="951951" y="928283"/>
                  </a:lnTo>
                  <a:lnTo>
                    <a:pt x="980696" y="894220"/>
                  </a:lnTo>
                  <a:lnTo>
                    <a:pt x="1006675" y="857868"/>
                  </a:lnTo>
                  <a:lnTo>
                    <a:pt x="1029725" y="819391"/>
                  </a:lnTo>
                  <a:lnTo>
                    <a:pt x="1049681" y="778955"/>
                  </a:lnTo>
                  <a:lnTo>
                    <a:pt x="1066377" y="736727"/>
                  </a:lnTo>
                  <a:lnTo>
                    <a:pt x="1079650" y="692873"/>
                  </a:lnTo>
                  <a:lnTo>
                    <a:pt x="1089334" y="647558"/>
                  </a:lnTo>
                  <a:lnTo>
                    <a:pt x="1095266" y="600949"/>
                  </a:lnTo>
                  <a:lnTo>
                    <a:pt x="1097280" y="553212"/>
                  </a:lnTo>
                  <a:lnTo>
                    <a:pt x="1095266" y="505474"/>
                  </a:lnTo>
                  <a:lnTo>
                    <a:pt x="1089334" y="458865"/>
                  </a:lnTo>
                  <a:lnTo>
                    <a:pt x="1079650" y="413550"/>
                  </a:lnTo>
                  <a:lnTo>
                    <a:pt x="1066377" y="369696"/>
                  </a:lnTo>
                  <a:lnTo>
                    <a:pt x="1049681" y="327468"/>
                  </a:lnTo>
                  <a:lnTo>
                    <a:pt x="1029725" y="287032"/>
                  </a:lnTo>
                  <a:lnTo>
                    <a:pt x="1006675" y="248555"/>
                  </a:lnTo>
                  <a:lnTo>
                    <a:pt x="980696" y="212203"/>
                  </a:lnTo>
                  <a:lnTo>
                    <a:pt x="951951" y="178140"/>
                  </a:lnTo>
                  <a:lnTo>
                    <a:pt x="920605" y="146534"/>
                  </a:lnTo>
                  <a:lnTo>
                    <a:pt x="886824" y="117550"/>
                  </a:lnTo>
                  <a:lnTo>
                    <a:pt x="850771" y="91355"/>
                  </a:lnTo>
                  <a:lnTo>
                    <a:pt x="812612" y="68114"/>
                  </a:lnTo>
                  <a:lnTo>
                    <a:pt x="772511" y="47993"/>
                  </a:lnTo>
                  <a:lnTo>
                    <a:pt x="730633" y="31158"/>
                  </a:lnTo>
                  <a:lnTo>
                    <a:pt x="687142" y="17775"/>
                  </a:lnTo>
                  <a:lnTo>
                    <a:pt x="642203" y="8010"/>
                  </a:lnTo>
                  <a:lnTo>
                    <a:pt x="595981" y="203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3740" y="4840223"/>
              <a:ext cx="723900" cy="6080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4403" y="4475987"/>
              <a:ext cx="1557528" cy="11841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9752" y="4956175"/>
            <a:ext cx="10153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Records  </a:t>
            </a:r>
            <a:r>
              <a:rPr sz="1400" b="1" dirty="0">
                <a:latin typeface="Calibri"/>
                <a:cs typeface="Calibri"/>
              </a:rPr>
              <a:t>Mana</a:t>
            </a:r>
            <a:r>
              <a:rPr sz="1400" b="1" spc="-15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eme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65960" y="4605528"/>
            <a:ext cx="7291070" cy="1177925"/>
            <a:chOff x="1965960" y="4605528"/>
            <a:chExt cx="7291070" cy="1177925"/>
          </a:xfrm>
        </p:grpSpPr>
        <p:sp>
          <p:nvSpPr>
            <p:cNvPr id="21" name="object 21"/>
            <p:cNvSpPr/>
            <p:nvPr/>
          </p:nvSpPr>
          <p:spPr>
            <a:xfrm>
              <a:off x="2054352" y="5379720"/>
              <a:ext cx="1317498" cy="40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5960" y="4605528"/>
              <a:ext cx="1097280" cy="1106805"/>
            </a:xfrm>
            <a:custGeom>
              <a:avLst/>
              <a:gdLst/>
              <a:ahLst/>
              <a:cxnLst/>
              <a:rect l="l" t="t" r="r" b="b"/>
              <a:pathLst>
                <a:path w="1097280" h="1106804">
                  <a:moveTo>
                    <a:pt x="548640" y="0"/>
                  </a:moveTo>
                  <a:lnTo>
                    <a:pt x="501298" y="2030"/>
                  </a:lnTo>
                  <a:lnTo>
                    <a:pt x="455076" y="8010"/>
                  </a:lnTo>
                  <a:lnTo>
                    <a:pt x="410137" y="17775"/>
                  </a:lnTo>
                  <a:lnTo>
                    <a:pt x="366646" y="31158"/>
                  </a:lnTo>
                  <a:lnTo>
                    <a:pt x="324768" y="47993"/>
                  </a:lnTo>
                  <a:lnTo>
                    <a:pt x="284667" y="68114"/>
                  </a:lnTo>
                  <a:lnTo>
                    <a:pt x="246508" y="91355"/>
                  </a:lnTo>
                  <a:lnTo>
                    <a:pt x="210455" y="117550"/>
                  </a:lnTo>
                  <a:lnTo>
                    <a:pt x="176674" y="146534"/>
                  </a:lnTo>
                  <a:lnTo>
                    <a:pt x="145328" y="178140"/>
                  </a:lnTo>
                  <a:lnTo>
                    <a:pt x="116583" y="212203"/>
                  </a:lnTo>
                  <a:lnTo>
                    <a:pt x="90604" y="248555"/>
                  </a:lnTo>
                  <a:lnTo>
                    <a:pt x="67554" y="287032"/>
                  </a:lnTo>
                  <a:lnTo>
                    <a:pt x="47598" y="327468"/>
                  </a:lnTo>
                  <a:lnTo>
                    <a:pt x="30902" y="369696"/>
                  </a:lnTo>
                  <a:lnTo>
                    <a:pt x="17629" y="413550"/>
                  </a:lnTo>
                  <a:lnTo>
                    <a:pt x="7945" y="458865"/>
                  </a:lnTo>
                  <a:lnTo>
                    <a:pt x="2013" y="505474"/>
                  </a:lnTo>
                  <a:lnTo>
                    <a:pt x="0" y="553212"/>
                  </a:lnTo>
                  <a:lnTo>
                    <a:pt x="2013" y="600949"/>
                  </a:lnTo>
                  <a:lnTo>
                    <a:pt x="7945" y="647558"/>
                  </a:lnTo>
                  <a:lnTo>
                    <a:pt x="17629" y="692873"/>
                  </a:lnTo>
                  <a:lnTo>
                    <a:pt x="30902" y="736727"/>
                  </a:lnTo>
                  <a:lnTo>
                    <a:pt x="47598" y="778955"/>
                  </a:lnTo>
                  <a:lnTo>
                    <a:pt x="67554" y="819391"/>
                  </a:lnTo>
                  <a:lnTo>
                    <a:pt x="90604" y="857868"/>
                  </a:lnTo>
                  <a:lnTo>
                    <a:pt x="116583" y="894220"/>
                  </a:lnTo>
                  <a:lnTo>
                    <a:pt x="145328" y="928283"/>
                  </a:lnTo>
                  <a:lnTo>
                    <a:pt x="176674" y="959889"/>
                  </a:lnTo>
                  <a:lnTo>
                    <a:pt x="210455" y="988873"/>
                  </a:lnTo>
                  <a:lnTo>
                    <a:pt x="246508" y="1015068"/>
                  </a:lnTo>
                  <a:lnTo>
                    <a:pt x="284667" y="1038309"/>
                  </a:lnTo>
                  <a:lnTo>
                    <a:pt x="324768" y="1058430"/>
                  </a:lnTo>
                  <a:lnTo>
                    <a:pt x="366646" y="1075265"/>
                  </a:lnTo>
                  <a:lnTo>
                    <a:pt x="410137" y="1088648"/>
                  </a:lnTo>
                  <a:lnTo>
                    <a:pt x="455076" y="1098413"/>
                  </a:lnTo>
                  <a:lnTo>
                    <a:pt x="501298" y="1104393"/>
                  </a:lnTo>
                  <a:lnTo>
                    <a:pt x="548640" y="1106424"/>
                  </a:lnTo>
                  <a:lnTo>
                    <a:pt x="595981" y="1104393"/>
                  </a:lnTo>
                  <a:lnTo>
                    <a:pt x="642203" y="1098413"/>
                  </a:lnTo>
                  <a:lnTo>
                    <a:pt x="687142" y="1088648"/>
                  </a:lnTo>
                  <a:lnTo>
                    <a:pt x="730633" y="1075265"/>
                  </a:lnTo>
                  <a:lnTo>
                    <a:pt x="772511" y="1058430"/>
                  </a:lnTo>
                  <a:lnTo>
                    <a:pt x="812612" y="1038309"/>
                  </a:lnTo>
                  <a:lnTo>
                    <a:pt x="850771" y="1015068"/>
                  </a:lnTo>
                  <a:lnTo>
                    <a:pt x="886824" y="988873"/>
                  </a:lnTo>
                  <a:lnTo>
                    <a:pt x="920605" y="959889"/>
                  </a:lnTo>
                  <a:lnTo>
                    <a:pt x="951951" y="928283"/>
                  </a:lnTo>
                  <a:lnTo>
                    <a:pt x="980696" y="894220"/>
                  </a:lnTo>
                  <a:lnTo>
                    <a:pt x="1006675" y="857868"/>
                  </a:lnTo>
                  <a:lnTo>
                    <a:pt x="1029725" y="819391"/>
                  </a:lnTo>
                  <a:lnTo>
                    <a:pt x="1049681" y="778955"/>
                  </a:lnTo>
                  <a:lnTo>
                    <a:pt x="1066377" y="736727"/>
                  </a:lnTo>
                  <a:lnTo>
                    <a:pt x="1079650" y="692873"/>
                  </a:lnTo>
                  <a:lnTo>
                    <a:pt x="1089334" y="647558"/>
                  </a:lnTo>
                  <a:lnTo>
                    <a:pt x="1095266" y="600949"/>
                  </a:lnTo>
                  <a:lnTo>
                    <a:pt x="1097280" y="553212"/>
                  </a:lnTo>
                  <a:lnTo>
                    <a:pt x="1095266" y="505474"/>
                  </a:lnTo>
                  <a:lnTo>
                    <a:pt x="1089334" y="458865"/>
                  </a:lnTo>
                  <a:lnTo>
                    <a:pt x="1079650" y="413550"/>
                  </a:lnTo>
                  <a:lnTo>
                    <a:pt x="1066377" y="369696"/>
                  </a:lnTo>
                  <a:lnTo>
                    <a:pt x="1049681" y="327468"/>
                  </a:lnTo>
                  <a:lnTo>
                    <a:pt x="1029725" y="287032"/>
                  </a:lnTo>
                  <a:lnTo>
                    <a:pt x="1006675" y="248555"/>
                  </a:lnTo>
                  <a:lnTo>
                    <a:pt x="980696" y="212203"/>
                  </a:lnTo>
                  <a:lnTo>
                    <a:pt x="951951" y="178140"/>
                  </a:lnTo>
                  <a:lnTo>
                    <a:pt x="920605" y="146534"/>
                  </a:lnTo>
                  <a:lnTo>
                    <a:pt x="886824" y="117550"/>
                  </a:lnTo>
                  <a:lnTo>
                    <a:pt x="850771" y="91355"/>
                  </a:lnTo>
                  <a:lnTo>
                    <a:pt x="812612" y="68114"/>
                  </a:lnTo>
                  <a:lnTo>
                    <a:pt x="772511" y="47993"/>
                  </a:lnTo>
                  <a:lnTo>
                    <a:pt x="730633" y="31158"/>
                  </a:lnTo>
                  <a:lnTo>
                    <a:pt x="687142" y="17775"/>
                  </a:lnTo>
                  <a:lnTo>
                    <a:pt x="642203" y="8010"/>
                  </a:lnTo>
                  <a:lnTo>
                    <a:pt x="595981" y="203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06752" y="4861560"/>
              <a:ext cx="615695" cy="5897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3695" y="4672571"/>
              <a:ext cx="1008900" cy="871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17036" y="4687824"/>
              <a:ext cx="906780" cy="7696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67527" y="4764024"/>
              <a:ext cx="961644" cy="6461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3752" y="4861560"/>
              <a:ext cx="573024" cy="5974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81225" y="4232529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CR</a:t>
            </a:r>
            <a:r>
              <a:rPr sz="1200" b="1" spc="-15" dirty="0">
                <a:latin typeface="Calibri"/>
                <a:cs typeface="Calibri"/>
              </a:rPr>
              <a:t>E</a:t>
            </a:r>
            <a:r>
              <a:rPr sz="1200" b="1" spc="-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12209" y="4232529"/>
            <a:ext cx="929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dirty="0">
                <a:latin typeface="Calibri"/>
                <a:cs typeface="Calibri"/>
              </a:rPr>
              <a:t>AIN</a:t>
            </a:r>
            <a:r>
              <a:rPr sz="1200" b="1" spc="-9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AINING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9861" y="4232529"/>
            <a:ext cx="594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S</a:t>
            </a:r>
            <a:r>
              <a:rPr sz="1200" b="1" spc="-3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7186" y="4234688"/>
            <a:ext cx="788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INSPECTING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12885" y="4245355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YING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894" y="1849627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0420" y="1756663"/>
            <a:ext cx="5405120" cy="3164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6710">
              <a:lnSpc>
                <a:spcPct val="100000"/>
              </a:lnSpc>
              <a:spcBef>
                <a:spcPts val="95"/>
              </a:spcBef>
            </a:pPr>
            <a:r>
              <a:rPr sz="2200" spc="-100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document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preserve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history </a:t>
            </a:r>
            <a:r>
              <a:rPr sz="2200" spc="-10" dirty="0">
                <a:latin typeface="Cambria"/>
                <a:cs typeface="Cambria"/>
              </a:rPr>
              <a:t>and  </a:t>
            </a:r>
            <a:r>
              <a:rPr sz="2200" spc="-15" dirty="0">
                <a:latin typeface="Cambria"/>
                <a:cs typeface="Cambria"/>
              </a:rPr>
              <a:t>legacy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0" dirty="0">
                <a:latin typeface="Cambria"/>
                <a:cs typeface="Cambria"/>
              </a:rPr>
              <a:t>Marines and the Marine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Corps</a:t>
            </a:r>
            <a:endParaRPr sz="2200">
              <a:latin typeface="Cambria"/>
              <a:cs typeface="Cambria"/>
            </a:endParaRPr>
          </a:p>
          <a:p>
            <a:pPr marL="12700" marR="236854">
              <a:lnSpc>
                <a:spcPct val="100000"/>
              </a:lnSpc>
              <a:spcBef>
                <a:spcPts val="1800"/>
              </a:spcBef>
            </a:pPr>
            <a:r>
              <a:rPr sz="2200" spc="-100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document an </a:t>
            </a:r>
            <a:r>
              <a:rPr sz="2200" spc="-15" dirty="0">
                <a:latin typeface="Cambria"/>
                <a:cs typeface="Cambria"/>
              </a:rPr>
              <a:t>organization’s </a:t>
            </a:r>
            <a:r>
              <a:rPr sz="2200" dirty="0">
                <a:latin typeface="Cambria"/>
                <a:cs typeface="Cambria"/>
              </a:rPr>
              <a:t>mission-set,  </a:t>
            </a:r>
            <a:r>
              <a:rPr sz="2200" spc="-10" dirty="0">
                <a:latin typeface="Cambria"/>
                <a:cs typeface="Cambria"/>
              </a:rPr>
              <a:t>function, </a:t>
            </a:r>
            <a:r>
              <a:rPr sz="2200" spc="-30" dirty="0">
                <a:latin typeface="Cambria"/>
                <a:cs typeface="Cambria"/>
              </a:rPr>
              <a:t>policy, </a:t>
            </a:r>
            <a:r>
              <a:rPr sz="2200" spc="-5" dirty="0">
                <a:latin typeface="Cambria"/>
                <a:cs typeface="Cambria"/>
              </a:rPr>
              <a:t>decisions, </a:t>
            </a:r>
            <a:r>
              <a:rPr sz="2200" spc="-10" dirty="0">
                <a:latin typeface="Cambria"/>
                <a:cs typeface="Cambria"/>
              </a:rPr>
              <a:t>procedures and  </a:t>
            </a:r>
            <a:r>
              <a:rPr sz="2200" spc="-5" dirty="0">
                <a:latin typeface="Cambria"/>
                <a:cs typeface="Cambria"/>
              </a:rPr>
              <a:t>essential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transactions</a:t>
            </a:r>
            <a:endParaRPr sz="22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1800"/>
              </a:spcBef>
            </a:pPr>
            <a:r>
              <a:rPr sz="2200" spc="-100" dirty="0">
                <a:latin typeface="Cambria"/>
                <a:cs typeface="Cambria"/>
              </a:rPr>
              <a:t>To </a:t>
            </a:r>
            <a:r>
              <a:rPr sz="2200" spc="-15" dirty="0">
                <a:latin typeface="Cambria"/>
                <a:cs typeface="Cambria"/>
              </a:rPr>
              <a:t>protect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15" dirty="0">
                <a:latin typeface="Cambria"/>
                <a:cs typeface="Cambria"/>
              </a:rPr>
              <a:t>legal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financial rights of </a:t>
            </a:r>
            <a:r>
              <a:rPr sz="2200" spc="-10" dirty="0">
                <a:latin typeface="Cambria"/>
                <a:cs typeface="Cambria"/>
              </a:rPr>
              <a:t>the  </a:t>
            </a:r>
            <a:r>
              <a:rPr sz="2200" spc="-15" dirty="0">
                <a:latin typeface="Cambria"/>
                <a:cs typeface="Cambria"/>
              </a:rPr>
              <a:t>government </a:t>
            </a:r>
            <a:r>
              <a:rPr sz="2200" spc="-10" dirty="0">
                <a:latin typeface="Cambria"/>
                <a:cs typeface="Cambria"/>
              </a:rPr>
              <a:t>and persons </a:t>
            </a:r>
            <a:r>
              <a:rPr sz="2200" spc="-15" dirty="0">
                <a:latin typeface="Cambria"/>
                <a:cs typeface="Cambria"/>
              </a:rPr>
              <a:t>directly affected </a:t>
            </a:r>
            <a:r>
              <a:rPr sz="2200" spc="-25" dirty="0">
                <a:latin typeface="Cambria"/>
                <a:cs typeface="Cambria"/>
              </a:rPr>
              <a:t>by  </a:t>
            </a:r>
            <a:r>
              <a:rPr sz="2200" spc="-5" dirty="0">
                <a:latin typeface="Cambria"/>
                <a:cs typeface="Cambria"/>
              </a:rPr>
              <a:t>Marine Corps</a:t>
            </a:r>
            <a:r>
              <a:rPr sz="2200" spc="3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activities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6894" y="274878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6894" y="3983228"/>
            <a:ext cx="18344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4276" y="3971544"/>
            <a:ext cx="1700783" cy="1471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7520" y="684733"/>
            <a:ext cx="5320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Why </a:t>
            </a:r>
            <a:r>
              <a:rPr spc="-15" dirty="0"/>
              <a:t>Manage</a:t>
            </a:r>
            <a:r>
              <a:rPr spc="-30" dirty="0"/>
              <a:t> </a:t>
            </a:r>
            <a:r>
              <a:rPr spc="-15" dirty="0"/>
              <a:t>Records?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1805939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4276" y="769619"/>
            <a:ext cx="1700783" cy="1482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25456" y="769619"/>
            <a:ext cx="1700783" cy="1482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4276" y="2365248"/>
            <a:ext cx="1700783" cy="1481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25456" y="2365248"/>
            <a:ext cx="1700783" cy="1481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25456" y="3960876"/>
            <a:ext cx="1712976" cy="149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VERSION 1.1 </a:t>
            </a:r>
            <a:r>
              <a:rPr dirty="0"/>
              <a:t>| 9 SEPTEMBER</a:t>
            </a:r>
            <a:r>
              <a:rPr spc="-130" dirty="0"/>
              <a:t> </a:t>
            </a:r>
            <a:r>
              <a:rPr dirty="0"/>
              <a:t>2020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HQMC ADMINISTRATION </a:t>
            </a:r>
            <a:r>
              <a:rPr spc="-10" dirty="0"/>
              <a:t>AND </a:t>
            </a:r>
            <a:r>
              <a:rPr spc="-5" dirty="0"/>
              <a:t>RESOURCES (AR) DIVISION, RECORDS, REPORTS, DIRECTIVES AND FORMS MANAGEMENT SECTION</a:t>
            </a:r>
            <a:r>
              <a:rPr spc="135" dirty="0"/>
              <a:t> </a:t>
            </a:r>
            <a:r>
              <a:rPr spc="-5" dirty="0"/>
              <a:t>(ARDB)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5CB2DF3EC84488A92ABFE1058BD9A" ma:contentTypeVersion="3" ma:contentTypeDescription="Create a new document." ma:contentTypeScope="" ma:versionID="e6f307aa9a224359b1e1d561692241f7">
  <xsd:schema xmlns:xsd="http://www.w3.org/2001/XMLSchema" xmlns:xs="http://www.w3.org/2001/XMLSchema" xmlns:p="http://schemas.microsoft.com/office/2006/metadata/properties" xmlns:ns2="31ba2427-a6df-47b0-a853-9dca65e1dc03" targetNamespace="http://schemas.microsoft.com/office/2006/metadata/properties" ma:root="true" ma:fieldsID="12334353655e8c147a9802a26f47c02a" ns2:_="">
    <xsd:import namespace="31ba2427-a6df-47b0-a853-9dca65e1d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a2427-a6df-47b0-a853-9dca65e1d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EA0EA-C231-45B6-8F3F-10890884EA7C}"/>
</file>

<file path=customXml/itemProps2.xml><?xml version="1.0" encoding="utf-8"?>
<ds:datastoreItem xmlns:ds="http://schemas.openxmlformats.org/officeDocument/2006/customXml" ds:itemID="{3A69E15B-D2A4-4E9B-A8E1-D599FDA40E16}"/>
</file>

<file path=customXml/itemProps3.xml><?xml version="1.0" encoding="utf-8"?>
<ds:datastoreItem xmlns:ds="http://schemas.openxmlformats.org/officeDocument/2006/customXml" ds:itemID="{75F120ED-6C02-4E48-93D3-BA13819AF4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3418</Words>
  <Application>Microsoft Office PowerPoint</Application>
  <PresentationFormat>Widescreen</PresentationFormat>
  <Paragraphs>334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Cambria</vt:lpstr>
      <vt:lpstr>Times New Roman</vt:lpstr>
      <vt:lpstr>Wingdings</vt:lpstr>
      <vt:lpstr>Office Theme</vt:lpstr>
      <vt:lpstr>PowerPoint Presentation</vt:lpstr>
      <vt:lpstr>Introduction</vt:lpstr>
      <vt:lpstr>Objectives</vt:lpstr>
      <vt:lpstr>What is a Record?</vt:lpstr>
      <vt:lpstr>What is a Record?</vt:lpstr>
      <vt:lpstr>What is a Record?</vt:lpstr>
      <vt:lpstr>What is a Record?</vt:lpstr>
      <vt:lpstr>What is Records Management?</vt:lpstr>
      <vt:lpstr>Why Manage Records?</vt:lpstr>
      <vt:lpstr>How are Records Managed?</vt:lpstr>
      <vt:lpstr>How are Records Managed?</vt:lpstr>
      <vt:lpstr>How are Records Managed?</vt:lpstr>
      <vt:lpstr>SSICs and DON Record Schedules</vt:lpstr>
      <vt:lpstr>SSICs and DON Record Schedules</vt:lpstr>
      <vt:lpstr>SSICs and DON Record Schedules</vt:lpstr>
      <vt:lpstr>Creating a Records Inventory</vt:lpstr>
      <vt:lpstr>Creating a Records Inventory</vt:lpstr>
      <vt:lpstr>Types of Records</vt:lpstr>
      <vt:lpstr>Types of Records</vt:lpstr>
      <vt:lpstr>What is the Difference?</vt:lpstr>
      <vt:lpstr>File Plan</vt:lpstr>
      <vt:lpstr>What is Electronic Records Management?</vt:lpstr>
      <vt:lpstr>Electronic Records Management</vt:lpstr>
      <vt:lpstr>Electronic Records Management</vt:lpstr>
      <vt:lpstr>Electronic Records Management</vt:lpstr>
      <vt:lpstr>RM Best Practices</vt:lpstr>
      <vt:lpstr>RM Policy and References</vt:lpstr>
      <vt:lpstr>RM Support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USMC Records Management Training</dc:title>
  <dc:creator>Dela Ashe</dc:creator>
  <cp:lastModifiedBy>Dela Ashe</cp:lastModifiedBy>
  <cp:revision>2</cp:revision>
  <dcterms:created xsi:type="dcterms:W3CDTF">2020-09-09T16:36:37Z</dcterms:created>
  <dcterms:modified xsi:type="dcterms:W3CDTF">2020-12-11T15:52:05Z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2020-09-09T00:00:00Z</vt:filetime>
  </property>
  <property fmtid="{D5CDD505-2E9C-101B-9397-08002B2CF9AE}" pid="5" name="ContentTypeId">
    <vt:lpwstr>0x010100ADB5CB2DF3EC84488A92ABFE1058BD9A</vt:lpwstr>
  </property>
</Properties>
</file>